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64" r:id="rId1"/>
  </p:sldMasterIdLst>
  <p:notesMasterIdLst>
    <p:notesMasterId r:id="rId91"/>
  </p:notesMasterIdLst>
  <p:sldIdLst>
    <p:sldId id="256" r:id="rId2"/>
    <p:sldId id="286" r:id="rId3"/>
    <p:sldId id="297" r:id="rId4"/>
    <p:sldId id="269" r:id="rId5"/>
    <p:sldId id="270" r:id="rId6"/>
    <p:sldId id="287" r:id="rId7"/>
    <p:sldId id="298" r:id="rId8"/>
    <p:sldId id="299" r:id="rId9"/>
    <p:sldId id="266" r:id="rId10"/>
    <p:sldId id="267" r:id="rId11"/>
    <p:sldId id="261" r:id="rId12"/>
    <p:sldId id="262" r:id="rId13"/>
    <p:sldId id="258" r:id="rId14"/>
    <p:sldId id="300" r:id="rId15"/>
    <p:sldId id="301" r:id="rId16"/>
    <p:sldId id="302" r:id="rId17"/>
    <p:sldId id="303" r:id="rId18"/>
    <p:sldId id="288" r:id="rId19"/>
    <p:sldId id="272" r:id="rId20"/>
    <p:sldId id="273" r:id="rId21"/>
    <p:sldId id="291" r:id="rId22"/>
    <p:sldId id="306" r:id="rId23"/>
    <p:sldId id="271" r:id="rId24"/>
    <p:sldId id="274" r:id="rId25"/>
    <p:sldId id="282" r:id="rId26"/>
    <p:sldId id="283" r:id="rId27"/>
    <p:sldId id="293" r:id="rId28"/>
    <p:sldId id="294" r:id="rId29"/>
    <p:sldId id="280" r:id="rId30"/>
    <p:sldId id="281" r:id="rId31"/>
    <p:sldId id="295" r:id="rId32"/>
    <p:sldId id="279" r:id="rId33"/>
    <p:sldId id="285" r:id="rId34"/>
    <p:sldId id="284" r:id="rId35"/>
    <p:sldId id="296" r:id="rId36"/>
    <p:sldId id="263" r:id="rId37"/>
    <p:sldId id="264" r:id="rId38"/>
    <p:sldId id="335" r:id="rId39"/>
    <p:sldId id="325" r:id="rId40"/>
    <p:sldId id="327" r:id="rId41"/>
    <p:sldId id="328" r:id="rId42"/>
    <p:sldId id="329" r:id="rId43"/>
    <p:sldId id="330" r:id="rId44"/>
    <p:sldId id="331" r:id="rId45"/>
    <p:sldId id="332" r:id="rId46"/>
    <p:sldId id="333" r:id="rId47"/>
    <p:sldId id="320" r:id="rId48"/>
    <p:sldId id="321" r:id="rId49"/>
    <p:sldId id="324" r:id="rId50"/>
    <p:sldId id="323" r:id="rId51"/>
    <p:sldId id="316" r:id="rId52"/>
    <p:sldId id="319" r:id="rId53"/>
    <p:sldId id="318" r:id="rId54"/>
    <p:sldId id="336" r:id="rId55"/>
    <p:sldId id="337" r:id="rId56"/>
    <p:sldId id="338" r:id="rId57"/>
    <p:sldId id="339" r:id="rId58"/>
    <p:sldId id="340" r:id="rId59"/>
    <p:sldId id="341" r:id="rId60"/>
    <p:sldId id="342" r:id="rId61"/>
    <p:sldId id="343" r:id="rId62"/>
    <p:sldId id="344" r:id="rId63"/>
    <p:sldId id="347" r:id="rId64"/>
    <p:sldId id="345" r:id="rId65"/>
    <p:sldId id="346" r:id="rId66"/>
    <p:sldId id="348" r:id="rId67"/>
    <p:sldId id="350" r:id="rId68"/>
    <p:sldId id="351" r:id="rId69"/>
    <p:sldId id="349" r:id="rId70"/>
    <p:sldId id="352" r:id="rId71"/>
    <p:sldId id="353" r:id="rId72"/>
    <p:sldId id="358" r:id="rId73"/>
    <p:sldId id="357" r:id="rId74"/>
    <p:sldId id="356" r:id="rId75"/>
    <p:sldId id="355" r:id="rId76"/>
    <p:sldId id="362" r:id="rId77"/>
    <p:sldId id="354" r:id="rId78"/>
    <p:sldId id="359" r:id="rId79"/>
    <p:sldId id="361" r:id="rId80"/>
    <p:sldId id="360" r:id="rId81"/>
    <p:sldId id="365" r:id="rId82"/>
    <p:sldId id="364" r:id="rId83"/>
    <p:sldId id="363" r:id="rId84"/>
    <p:sldId id="366" r:id="rId85"/>
    <p:sldId id="368" r:id="rId86"/>
    <p:sldId id="369" r:id="rId87"/>
    <p:sldId id="305" r:id="rId88"/>
    <p:sldId id="370" r:id="rId89"/>
    <p:sldId id="334" r:id="rId90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2C16"/>
    <a:srgbClr val="0C788E"/>
    <a:srgbClr val="025198"/>
    <a:srgbClr val="000099"/>
    <a:srgbClr val="1C1C1C"/>
    <a:srgbClr val="3366FF"/>
    <a:srgbClr val="808080"/>
    <a:srgbClr val="66006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64" autoAdjust="0"/>
    <p:restoredTop sz="94624" autoAdjust="0"/>
  </p:normalViewPr>
  <p:slideViewPr>
    <p:cSldViewPr>
      <p:cViewPr>
        <p:scale>
          <a:sx n="63" d="100"/>
          <a:sy n="63" d="100"/>
        </p:scale>
        <p:origin x="-1362" y="-2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8AA6AB-4DA9-405E-B6F1-48A9917D9B65}" type="datetimeFigureOut">
              <a:rPr lang="en-IN" smtClean="0"/>
              <a:pPr/>
              <a:t>22-04-2015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907406-D310-4C83-919C-3523CC222B3B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938156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907406-D310-4C83-919C-3523CC222B3B}" type="slidenum">
              <a:rPr lang="en-IN" smtClean="0"/>
              <a:pPr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219576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907406-D310-4C83-919C-3523CC222B3B}" type="slidenum">
              <a:rPr lang="en-IN" smtClean="0"/>
              <a:pPr/>
              <a:t>47</a:t>
            </a:fld>
            <a:endParaRPr lang="en-I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472C27A8-8D0D-42D9-8D62-F8CA024BE76E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906E5A-2D17-4DDC-9E16-DC722571BB96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pPr>
              <a:defRPr/>
            </a:pPr>
            <a:fld id="{38F46910-24F6-4D65-8424-602CDD05E53F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pPr>
              <a:defRPr/>
            </a:pPr>
            <a:fld id="{D1381007-0761-41B0-8826-4CC9074137CA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83FD4852-B1FE-4146-8C5C-4E079AAADDAC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pPr>
              <a:defRPr/>
            </a:pPr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40F1E1-62E5-42B4-AD0C-815FEA43E387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pPr>
              <a:defRPr/>
            </a:pPr>
            <a:endParaRPr lang="es-ES" dirty="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24841B33-C18D-4E55-92F2-3FC9B71CC975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pPr>
              <a:defRPr/>
            </a:pPr>
            <a:fld id="{31667764-50AE-420B-BD17-9E115C547F8A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32728614-1935-4BB2-8E42-BAD5F0F22495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4C72C0E6-23E9-4B6A-94EB-4BD9B3CCF09D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pPr>
              <a:defRPr/>
            </a:pPr>
            <a:endParaRPr lang="es-E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pPr>
              <a:defRPr/>
            </a:pPr>
            <a:fld id="{2AAB5D39-1149-46F2-B0B4-CCC8DA72BCB4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pPr>
              <a:defRPr/>
            </a:pPr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pPr>
              <a:defRPr/>
            </a:pPr>
            <a:endParaRPr lang="es-E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39B43189-A435-4E9C-B1A2-DC1638DAF597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65" r:id="rId1"/>
    <p:sldLayoutId id="2147484166" r:id="rId2"/>
    <p:sldLayoutId id="2147484167" r:id="rId3"/>
    <p:sldLayoutId id="2147484168" r:id="rId4"/>
    <p:sldLayoutId id="2147484169" r:id="rId5"/>
    <p:sldLayoutId id="2147484170" r:id="rId6"/>
    <p:sldLayoutId id="2147484171" r:id="rId7"/>
    <p:sldLayoutId id="2147484172" r:id="rId8"/>
    <p:sldLayoutId id="2147484173" r:id="rId9"/>
    <p:sldLayoutId id="2147484174" r:id="rId10"/>
    <p:sldLayoutId id="2147484175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10"/>
          <p:cNvSpPr>
            <a:spLocks noGrp="1" noChangeArrowheads="1"/>
          </p:cNvSpPr>
          <p:nvPr>
            <p:ph type="ctrTitle"/>
          </p:nvPr>
        </p:nvSpPr>
        <p:spPr>
          <a:xfrm>
            <a:off x="-540568" y="1542541"/>
            <a:ext cx="3816424" cy="936104"/>
          </a:xfrm>
          <a:noFill/>
        </p:spPr>
        <p:txBody>
          <a:bodyPr/>
          <a:lstStyle/>
          <a:p>
            <a:pPr algn="l" eaLnBrk="1" hangingPunct="1"/>
            <a:r>
              <a:rPr lang="es-ES" sz="4000" b="1" dirty="0" smtClean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166" name="Rectangle 118"/>
          <p:cNvSpPr>
            <a:spLocks noChangeArrowheads="1"/>
          </p:cNvSpPr>
          <p:nvPr/>
        </p:nvSpPr>
        <p:spPr bwMode="auto">
          <a:xfrm>
            <a:off x="4000500" y="3214688"/>
            <a:ext cx="5143500" cy="287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ctr"/>
          <a:lstStyle/>
          <a:p>
            <a:pPr>
              <a:defRPr/>
            </a:pPr>
            <a:endParaRPr lang="es-UY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1032" y="188640"/>
            <a:ext cx="87129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GANDHINAGAR INSTITUTE OF TECHNOLOGY</a:t>
            </a:r>
          </a:p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Department of Computer Engineering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1979712" y="1268760"/>
            <a:ext cx="7164288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28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GB" sz="2800" b="1" dirty="0" smtClean="0">
                <a:latin typeface="Times New Roman" pitchFamily="18" charset="0"/>
                <a:cs typeface="Times New Roman" pitchFamily="18" charset="0"/>
              </a:rPr>
              <a:t>Project Name:-</a:t>
            </a:r>
            <a:r>
              <a:rPr lang="es-ES" sz="2800" b="1" dirty="0" smtClean="0">
                <a:solidFill>
                  <a:schemeClr val="bg1"/>
                </a:solidFill>
              </a:rPr>
              <a:t> </a:t>
            </a:r>
            <a:r>
              <a:rPr lang="es-ES" sz="2800" b="1" dirty="0" smtClean="0"/>
              <a:t>APP-MAKER</a:t>
            </a:r>
          </a:p>
          <a:p>
            <a:pPr marL="365125" indent="-282575" algn="ctr" eaLnBrk="1" hangingPunct="1"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endParaRPr lang="en-US" sz="3200" b="1" dirty="0" smtClean="0">
              <a:latin typeface="Times New Roman" pitchFamily="18" charset="0"/>
              <a:cs typeface="Times New Roman" pitchFamily="18" charset="0"/>
            </a:endParaRPr>
          </a:p>
          <a:p>
            <a:pPr marL="365125" indent="-282575" algn="ctr" eaLnBrk="1" hangingPunct="1"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endParaRPr lang="en-US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marL="365125" indent="-282575" algn="ctr" eaLnBrk="1" hangingPunct="1"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Presented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by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:-</a:t>
            </a:r>
          </a:p>
          <a:p>
            <a:pPr marL="285750" indent="-285750" algn="ctr">
              <a:defRPr/>
            </a:pPr>
            <a:r>
              <a:rPr lang="es-ES" sz="2000" b="1" dirty="0">
                <a:latin typeface="Times New Roman" pitchFamily="18" charset="0"/>
                <a:cs typeface="Times New Roman" pitchFamily="18" charset="0"/>
              </a:rPr>
              <a:t>Nishit  Gopani    (110120107039)</a:t>
            </a:r>
          </a:p>
          <a:p>
            <a:pPr marL="285750" indent="-285750" algn="ctr">
              <a:defRPr/>
            </a:pPr>
            <a:r>
              <a:rPr lang="es-ES" sz="2000" b="1" dirty="0">
                <a:latin typeface="Times New Roman" pitchFamily="18" charset="0"/>
                <a:cs typeface="Times New Roman" pitchFamily="18" charset="0"/>
              </a:rPr>
              <a:t>Kunjal  Trivedi   (</a:t>
            </a:r>
            <a:r>
              <a:rPr lang="es-ES" sz="2000" b="1" dirty="0" smtClean="0">
                <a:latin typeface="Times New Roman" pitchFamily="18" charset="0"/>
                <a:cs typeface="Times New Roman" pitchFamily="18" charset="0"/>
              </a:rPr>
              <a:t>110120107066)</a:t>
            </a:r>
          </a:p>
          <a:p>
            <a:pPr marL="285750" indent="-285750" algn="ctr">
              <a:defRPr/>
            </a:pPr>
            <a:endParaRPr lang="es-ES" sz="2000" b="1" dirty="0">
              <a:latin typeface="Times New Roman" pitchFamily="18" charset="0"/>
              <a:cs typeface="Times New Roman" pitchFamily="18" charset="0"/>
            </a:endParaRPr>
          </a:p>
          <a:p>
            <a:pPr marL="365125" indent="-282575" algn="ctr"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es-UY" sz="2000" b="1" u="sng" dirty="0" smtClean="0">
                <a:latin typeface="Times New Roman" pitchFamily="18" charset="0"/>
                <a:cs typeface="Times New Roman" pitchFamily="18" charset="0"/>
              </a:rPr>
              <a:t>Team-Id</a:t>
            </a:r>
            <a:r>
              <a:rPr lang="es-UY" sz="2000" b="1" dirty="0" smtClean="0">
                <a:latin typeface="Times New Roman" pitchFamily="18" charset="0"/>
                <a:cs typeface="Times New Roman" pitchFamily="18" charset="0"/>
              </a:rPr>
              <a:t>:GIT_CE_14_12</a:t>
            </a:r>
            <a:endParaRPr lang="es-UY" sz="2000" b="1" dirty="0">
              <a:latin typeface="Times New Roman" pitchFamily="18" charset="0"/>
              <a:cs typeface="Times New Roman" pitchFamily="18" charset="0"/>
            </a:endParaRPr>
          </a:p>
          <a:p>
            <a:pPr marL="365125" indent="-282575" algn="ctr" eaLnBrk="1" hangingPunct="1"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endParaRPr lang="en-US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marL="365125" indent="-282575" algn="ctr" eaLnBrk="1" hangingPunct="1"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Guided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By:-</a:t>
            </a:r>
          </a:p>
          <a:p>
            <a:pPr marL="365125" indent="-282575" algn="ctr" eaLnBrk="1" hangingPunct="1"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   Prof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s-UY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s-UY" sz="2000" b="1" dirty="0" smtClean="0">
                <a:latin typeface="Times New Roman" pitchFamily="18" charset="0"/>
                <a:cs typeface="Times New Roman" pitchFamily="18" charset="0"/>
              </a:rPr>
              <a:t>Sonali Virparia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ctr"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  Assistant Professor</a:t>
            </a:r>
          </a:p>
          <a:p>
            <a:pPr algn="ctr"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	Computer Engineering Department.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GB" sz="32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2771800" y="548680"/>
            <a:ext cx="302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altLang="en-US" b="1" dirty="0" smtClean="0">
                <a:latin typeface="Times New Roman" pitchFamily="18" charset="0"/>
                <a:cs typeface="Times New Roman" pitchFamily="18" charset="0"/>
              </a:rPr>
              <a:t>  Academic Year: 2014-2015</a:t>
            </a:r>
            <a:endParaRPr lang="en-I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INNOVATION(CONT..)</a:t>
            </a:r>
            <a:endParaRPr lang="en-IN" dirty="0" smtClean="0"/>
          </a:p>
        </p:txBody>
      </p:sp>
      <p:sp>
        <p:nvSpPr>
          <p:cNvPr id="10243" name="Content Placeholder 2"/>
          <p:cNvSpPr>
            <a:spLocks noGrp="1"/>
          </p:cNvSpPr>
          <p:nvPr>
            <p:ph sz="quarter" idx="1"/>
          </p:nvPr>
        </p:nvSpPr>
        <p:spPr>
          <a:xfrm>
            <a:off x="539750" y="1916113"/>
            <a:ext cx="8229600" cy="4525962"/>
          </a:xfrm>
        </p:spPr>
        <p:txBody>
          <a:bodyPr/>
          <a:lstStyle/>
          <a:p>
            <a:pPr eaLnBrk="1" hangingPunct="1"/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Making an app through APP-MAKER is so easy that any one can create their own mobile app without any trouble.</a:t>
            </a:r>
          </a:p>
          <a:p>
            <a:pPr eaLnBrk="1" hangingPunct="1"/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It is USER FRIENDLY</a:t>
            </a:r>
          </a:p>
          <a:p>
            <a:pPr eaLnBrk="1" hangingPunct="1"/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Everything you need to customize and manage your app, engage your users, and grow your business on mobile.</a:t>
            </a:r>
          </a:p>
          <a:p>
            <a:pPr eaLnBrk="1" hangingPunct="1"/>
            <a:endParaRPr lang="en-IN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179512" y="0"/>
            <a:ext cx="8229600" cy="1143000"/>
          </a:xfrm>
        </p:spPr>
        <p:txBody>
          <a:bodyPr/>
          <a:lstStyle/>
          <a:p>
            <a:pPr eaLnBrk="1" hangingPunct="1"/>
            <a:r>
              <a:rPr lang="en-IN" dirty="0" smtClean="0">
                <a:cs typeface="Times New Roman" pitchFamily="18" charset="0"/>
              </a:rPr>
              <a:t>Technology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sz="quarter" idx="1"/>
          </p:nvPr>
        </p:nvSpPr>
        <p:spPr>
          <a:xfrm>
            <a:off x="179512" y="1340768"/>
            <a:ext cx="8964488" cy="5517232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200000"/>
              </a:lnSpc>
              <a:buFont typeface="Century Gothic" pitchFamily="34" charset="0"/>
              <a:buNone/>
              <a:defRPr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200000"/>
              </a:lnSpc>
              <a:buFont typeface="Century Gothic" pitchFamily="34" charset="0"/>
              <a:buNone/>
              <a:defRPr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Server Side Technology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:-J2EE, Web Service based on JAX-RS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200000"/>
              </a:lnSpc>
              <a:buFont typeface="Century Gothic" pitchFamily="34" charset="0"/>
              <a:buNone/>
              <a:defRPr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Client Side Technology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:-Bootstrap(v-3.3.2), JQuery, JavaScript</a:t>
            </a:r>
          </a:p>
          <a:p>
            <a:pPr marL="0" indent="0" eaLnBrk="1" hangingPunct="1">
              <a:lnSpc>
                <a:spcPct val="200000"/>
              </a:lnSpc>
              <a:buFont typeface="Century Gothic" pitchFamily="34" charset="0"/>
              <a:buNone/>
              <a:defRPr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 App Server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:- Apache Tomcat 6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200000"/>
              </a:lnSpc>
              <a:buFont typeface="Century Gothic" pitchFamily="34" charset="0"/>
              <a:buNone/>
              <a:defRPr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Mobile Application Development Framework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:-PhoneGap(Apache Cordova)</a:t>
            </a:r>
          </a:p>
          <a:p>
            <a:pPr marL="0" indent="0">
              <a:lnSpc>
                <a:spcPct val="200000"/>
              </a:lnSpc>
              <a:buNone/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Mobile Application Client Side Technology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:-JQuery mobile,  JavaScript</a:t>
            </a:r>
          </a:p>
          <a:p>
            <a:pPr eaLnBrk="1" hangingPunct="1">
              <a:buNone/>
            </a:pP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buNone/>
            </a:pPr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 Back-end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:-My Sql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0" y="-7938"/>
            <a:ext cx="9144000" cy="686593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N" dirty="0" smtClean="0"/>
              <a:t>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23528" y="1700808"/>
            <a:ext cx="8229600" cy="4214813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Char char="Ø"/>
              <a:defRPr/>
            </a:pPr>
            <a:endParaRPr lang="en-IN" sz="2800" b="1" dirty="0" smtClean="0"/>
          </a:p>
          <a:p>
            <a:pPr marL="0" indent="0" eaLnBrk="1" hangingPunct="1">
              <a:buFont typeface="Wingdings" pitchFamily="2" charset="2"/>
              <a:buChar char="Ø"/>
              <a:defRPr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Admin</a:t>
            </a:r>
          </a:p>
          <a:p>
            <a:pPr marL="0" indent="0" eaLnBrk="1" hangingPunct="1">
              <a:buFont typeface="Wingdings" pitchFamily="2" charset="2"/>
              <a:buChar char="Ø"/>
              <a:defRPr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User</a:t>
            </a:r>
          </a:p>
          <a:p>
            <a:pPr lvl="1" indent="-342900" eaLnBrk="1" hangingPunct="1">
              <a:buFont typeface="Wingdings" pitchFamily="2" charset="2"/>
              <a:buChar char="§"/>
              <a:defRPr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REGISTERED USER</a:t>
            </a:r>
          </a:p>
          <a:p>
            <a:pPr lvl="1" indent="-342900" eaLnBrk="1" hangingPunct="1">
              <a:buFont typeface="Wingdings" pitchFamily="2" charset="2"/>
              <a:buChar char="§"/>
              <a:defRPr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VISITOR USER</a:t>
            </a: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>
              <a:buFontTx/>
              <a:buNone/>
              <a:defRPr/>
            </a:pPr>
            <a:endParaRPr lang="en-IN" sz="2400" dirty="0" smtClean="0"/>
          </a:p>
          <a:p>
            <a:pPr marL="0" indent="0" eaLnBrk="1" hangingPunct="1">
              <a:buFontTx/>
              <a:buNone/>
              <a:defRPr/>
            </a:pPr>
            <a:endParaRPr lang="en-I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(ADMIN)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7544" y="1700808"/>
            <a:ext cx="8229600" cy="4525963"/>
          </a:xfrm>
        </p:spPr>
        <p:txBody>
          <a:bodyPr/>
          <a:lstStyle/>
          <a:p>
            <a:r>
              <a:rPr lang="en-IN" altLang="en-US" sz="2400" dirty="0">
                <a:latin typeface="Times New Roman" pitchFamily="18" charset="0"/>
                <a:cs typeface="Times New Roman" pitchFamily="18" charset="0"/>
              </a:rPr>
              <a:t>Manage Users(Login and Registration</a:t>
            </a:r>
            <a:r>
              <a:rPr lang="en-IN" altLang="en-US" sz="2400" dirty="0" smtClean="0">
                <a:latin typeface="Times New Roman" pitchFamily="18" charset="0"/>
                <a:cs typeface="Times New Roman" pitchFamily="18" charset="0"/>
              </a:rPr>
              <a:t>).</a:t>
            </a:r>
            <a:endParaRPr lang="en-IN" alt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altLang="en-US" sz="2400" dirty="0">
                <a:latin typeface="Times New Roman" pitchFamily="18" charset="0"/>
                <a:cs typeface="Times New Roman" pitchFamily="18" charset="0"/>
              </a:rPr>
              <a:t>Manage Category and </a:t>
            </a:r>
            <a:r>
              <a:rPr lang="en-IN" altLang="en-US" sz="2400" dirty="0" smtClean="0">
                <a:latin typeface="Times New Roman" pitchFamily="18" charset="0"/>
                <a:cs typeface="Times New Roman" pitchFamily="18" charset="0"/>
              </a:rPr>
              <a:t>Templates.</a:t>
            </a:r>
            <a:endParaRPr lang="en-IN" alt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altLang="en-US" sz="2400" dirty="0">
                <a:latin typeface="Times New Roman" pitchFamily="18" charset="0"/>
                <a:cs typeface="Times New Roman" pitchFamily="18" charset="0"/>
              </a:rPr>
              <a:t>Manage </a:t>
            </a:r>
            <a:r>
              <a:rPr lang="en-IN" altLang="en-US" sz="2400" dirty="0" smtClean="0">
                <a:latin typeface="Times New Roman" pitchFamily="18" charset="0"/>
                <a:cs typeface="Times New Roman" pitchFamily="18" charset="0"/>
              </a:rPr>
              <a:t>App-Gallery.</a:t>
            </a:r>
            <a:endParaRPr lang="en-IN" alt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altLang="en-US" sz="2400" dirty="0">
                <a:latin typeface="Times New Roman" pitchFamily="18" charset="0"/>
                <a:cs typeface="Times New Roman" pitchFamily="18" charset="0"/>
              </a:rPr>
              <a:t>Manage </a:t>
            </a:r>
            <a:r>
              <a:rPr lang="en-IN" altLang="en-US" sz="2400" dirty="0" smtClean="0">
                <a:latin typeface="Times New Roman" pitchFamily="18" charset="0"/>
                <a:cs typeface="Times New Roman" pitchFamily="18" charset="0"/>
              </a:rPr>
              <a:t>Build Servers.</a:t>
            </a:r>
            <a:endParaRPr lang="en-IN" alt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altLang="en-US" sz="2400" dirty="0">
                <a:latin typeface="Times New Roman" pitchFamily="18" charset="0"/>
                <a:cs typeface="Times New Roman" pitchFamily="18" charset="0"/>
              </a:rPr>
              <a:t>Manage </a:t>
            </a:r>
            <a:r>
              <a:rPr lang="en-IN" altLang="en-US" sz="2400" dirty="0" smtClean="0">
                <a:latin typeface="Times New Roman" pitchFamily="18" charset="0"/>
                <a:cs typeface="Times New Roman" pitchFamily="18" charset="0"/>
              </a:rPr>
              <a:t>Platforms.</a:t>
            </a:r>
            <a:endParaRPr lang="en-IN" alt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altLang="en-US" sz="2400" dirty="0">
                <a:latin typeface="Times New Roman" pitchFamily="18" charset="0"/>
                <a:cs typeface="Times New Roman" pitchFamily="18" charset="0"/>
              </a:rPr>
              <a:t>Manage </a:t>
            </a:r>
            <a:r>
              <a:rPr lang="en-IN" altLang="en-US" sz="2400" dirty="0" smtClean="0">
                <a:latin typeface="Times New Roman" pitchFamily="18" charset="0"/>
                <a:cs typeface="Times New Roman" pitchFamily="18" charset="0"/>
              </a:rPr>
              <a:t>Plans.</a:t>
            </a:r>
            <a:endParaRPr lang="en-IN" alt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altLang="en-US" sz="2400" dirty="0">
                <a:latin typeface="Times New Roman" pitchFamily="18" charset="0"/>
                <a:cs typeface="Times New Roman" pitchFamily="18" charset="0"/>
              </a:rPr>
              <a:t>Manage </a:t>
            </a:r>
            <a:r>
              <a:rPr lang="en-IN" altLang="en-US" sz="2400" dirty="0" smtClean="0">
                <a:latin typeface="Times New Roman" pitchFamily="18" charset="0"/>
                <a:cs typeface="Times New Roman" pitchFamily="18" charset="0"/>
              </a:rPr>
              <a:t>Notifications.</a:t>
            </a:r>
            <a:endParaRPr lang="en-IN" alt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altLang="en-US" sz="2400" dirty="0" smtClean="0">
                <a:latin typeface="Times New Roman" pitchFamily="18" charset="0"/>
                <a:cs typeface="Times New Roman" pitchFamily="18" charset="0"/>
              </a:rPr>
              <a:t>Manage Report Generation.</a:t>
            </a:r>
            <a:endParaRPr lang="en-IN" alt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22895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(USER)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7544" y="1772816"/>
            <a:ext cx="8229600" cy="4525963"/>
          </a:xfrm>
        </p:spPr>
        <p:txBody>
          <a:bodyPr/>
          <a:lstStyle/>
          <a:p>
            <a:r>
              <a:rPr lang="en-IN" altLang="en-US" sz="2800" dirty="0" smtClean="0">
                <a:latin typeface="Times New Roman" pitchFamily="18" charset="0"/>
                <a:cs typeface="Times New Roman" pitchFamily="18" charset="0"/>
              </a:rPr>
              <a:t>Register/Login.</a:t>
            </a:r>
          </a:p>
          <a:p>
            <a:r>
              <a:rPr lang="en-US" altLang="en-US" sz="2800" dirty="0" smtClean="0">
                <a:latin typeface="Times New Roman" pitchFamily="18" charset="0"/>
                <a:cs typeface="Times New Roman" pitchFamily="18" charset="0"/>
              </a:rPr>
              <a:t>Selects Categories and Templates.</a:t>
            </a:r>
            <a:endParaRPr lang="en-IN" altLang="en-US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altLang="en-US" sz="2800" dirty="0" smtClean="0">
                <a:latin typeface="Times New Roman" pitchFamily="18" charset="0"/>
                <a:cs typeface="Times New Roman" pitchFamily="18" charset="0"/>
              </a:rPr>
              <a:t>View App-Gallery.</a:t>
            </a:r>
            <a:endParaRPr lang="en-IN" altLang="en-US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altLang="en-US" sz="2800" dirty="0">
                <a:latin typeface="Times New Roman" pitchFamily="18" charset="0"/>
                <a:cs typeface="Times New Roman" pitchFamily="18" charset="0"/>
              </a:rPr>
              <a:t>Manage </a:t>
            </a:r>
            <a:r>
              <a:rPr lang="en-IN" altLang="en-US" sz="2800" dirty="0" smtClean="0">
                <a:latin typeface="Times New Roman" pitchFamily="18" charset="0"/>
                <a:cs typeface="Times New Roman" pitchFamily="18" charset="0"/>
              </a:rPr>
              <a:t>Profile.</a:t>
            </a:r>
            <a:endParaRPr lang="en-IN" altLang="en-US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en-US" sz="2800" dirty="0" smtClean="0">
                <a:latin typeface="Times New Roman" pitchFamily="18" charset="0"/>
                <a:cs typeface="Times New Roman" pitchFamily="18" charset="0"/>
              </a:rPr>
              <a:t>Plans Selection.</a:t>
            </a:r>
            <a:endParaRPr lang="en-IN" altLang="en-US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altLang="en-US" sz="2800" dirty="0">
                <a:latin typeface="Times New Roman" pitchFamily="18" charset="0"/>
                <a:cs typeface="Times New Roman" pitchFamily="18" charset="0"/>
              </a:rPr>
              <a:t>Edit </a:t>
            </a:r>
            <a:r>
              <a:rPr lang="en-IN" altLang="en-US" sz="2800" dirty="0" smtClean="0">
                <a:latin typeface="Times New Roman" pitchFamily="18" charset="0"/>
                <a:cs typeface="Times New Roman" pitchFamily="18" charset="0"/>
              </a:rPr>
              <a:t>Created App.</a:t>
            </a:r>
            <a:endParaRPr lang="en-IN" altLang="en-US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altLang="en-US" sz="2800" dirty="0">
                <a:latin typeface="Times New Roman" pitchFamily="18" charset="0"/>
                <a:cs typeface="Times New Roman" pitchFamily="18" charset="0"/>
              </a:rPr>
              <a:t>View </a:t>
            </a:r>
            <a:r>
              <a:rPr lang="en-IN" altLang="en-US" sz="2800" dirty="0" smtClean="0">
                <a:latin typeface="Times New Roman" pitchFamily="18" charset="0"/>
                <a:cs typeface="Times New Roman" pitchFamily="18" charset="0"/>
              </a:rPr>
              <a:t>Generated Report.</a:t>
            </a:r>
            <a:endParaRPr lang="en-I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1020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Functionality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23528" y="1628800"/>
            <a:ext cx="8503920" cy="45720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en-US" sz="2200" dirty="0">
                <a:latin typeface="Times New Roman" pitchFamily="18" charset="0"/>
                <a:cs typeface="Times New Roman" pitchFamily="18" charset="0"/>
              </a:rPr>
              <a:t>Registration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200" dirty="0" smtClean="0">
                <a:latin typeface="Times New Roman" pitchFamily="18" charset="0"/>
                <a:cs typeface="Times New Roman" pitchFamily="18" charset="0"/>
              </a:rPr>
              <a:t>Login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200" dirty="0" smtClean="0">
                <a:latin typeface="Times New Roman" pitchFamily="18" charset="0"/>
                <a:cs typeface="Times New Roman" pitchFamily="18" charset="0"/>
              </a:rPr>
              <a:t>Create-App</a:t>
            </a:r>
            <a:endParaRPr lang="en-US" altLang="en-US" sz="2200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en-US" sz="2200" dirty="0" smtClean="0">
                <a:latin typeface="Times New Roman" pitchFamily="18" charset="0"/>
                <a:cs typeface="Times New Roman" pitchFamily="18" charset="0"/>
              </a:rPr>
              <a:t>Edit profile</a:t>
            </a:r>
            <a:endParaRPr lang="en-US" altLang="en-US" sz="2200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en-US" sz="2200" dirty="0" smtClean="0">
                <a:latin typeface="Times New Roman" pitchFamily="18" charset="0"/>
                <a:cs typeface="Times New Roman" pitchFamily="18" charset="0"/>
              </a:rPr>
              <a:t>Categories</a:t>
            </a:r>
            <a:endParaRPr lang="en-US" altLang="en-US" sz="2200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en-US" sz="2200" dirty="0" smtClean="0">
                <a:latin typeface="Times New Roman" pitchFamily="18" charset="0"/>
                <a:cs typeface="Times New Roman" pitchFamily="18" charset="0"/>
              </a:rPr>
              <a:t>Select templates</a:t>
            </a:r>
            <a:endParaRPr lang="en-US" altLang="en-US" sz="2200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en-US" sz="2200" dirty="0" smtClean="0">
                <a:latin typeface="Times New Roman" pitchFamily="18" charset="0"/>
                <a:cs typeface="Times New Roman" pitchFamily="18" charset="0"/>
              </a:rPr>
              <a:t>Select plans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200" dirty="0" smtClean="0">
                <a:latin typeface="Times New Roman" pitchFamily="18" charset="0"/>
                <a:cs typeface="Times New Roman" pitchFamily="18" charset="0"/>
              </a:rPr>
              <a:t>Report Generation</a:t>
            </a:r>
            <a:endParaRPr lang="en-US" altLang="en-US" sz="2200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</a:pP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  <a:p>
            <a:endParaRPr lang="en-IN" sz="1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6495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Functionality(cont..)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lnSpc>
                <a:spcPct val="200000"/>
              </a:lnSpc>
              <a:defRPr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Notification </a:t>
            </a:r>
            <a:endParaRPr lang="en-IN" sz="2800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One Platform multiple-OS</a:t>
            </a:r>
          </a:p>
          <a:p>
            <a:pPr eaLnBrk="1" hangingPunct="1">
              <a:lnSpc>
                <a:spcPct val="200000"/>
              </a:lnSpc>
              <a:defRPr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Connectivity to social media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2259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260648"/>
            <a:ext cx="8064896" cy="738336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SYSTEM  REQUIREMNETS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59024" y="1412776"/>
            <a:ext cx="8784976" cy="5112568"/>
          </a:xfrm>
        </p:spPr>
        <p:txBody>
          <a:bodyPr/>
          <a:lstStyle/>
          <a:p>
            <a:pPr>
              <a:buNone/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Hardware requirement for server side for hosting</a:t>
            </a: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Web Application server &amp; web service.</a:t>
            </a: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Intel Xenon based processor with clock speed at least 2.5 GHz.</a:t>
            </a: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8GB DDR RAM.</a:t>
            </a: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100GB SATA2 HD with at least 10GB of free storage .</a:t>
            </a: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Mactonish  server with Intel processor.</a:t>
            </a:r>
          </a:p>
          <a:p>
            <a:pPr>
              <a:buNone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Client side</a:t>
            </a: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Only  browser rendering HTML is enough with an internet connection with at least 512 Kbps and 1024*768 screen resolution.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683568" y="260648"/>
            <a:ext cx="8460432" cy="79208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   </a:t>
            </a:r>
            <a:br>
              <a:rPr lang="en-US" dirty="0" smtClean="0"/>
            </a:br>
            <a:r>
              <a:rPr lang="en-US" dirty="0" smtClean="0"/>
              <a:t>        Which model is used?			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sz="quarter" idx="1"/>
          </p:nvPr>
        </p:nvSpPr>
        <p:spPr>
          <a:xfrm>
            <a:off x="0" y="1700808"/>
            <a:ext cx="8929688" cy="4454525"/>
          </a:xfrm>
        </p:spPr>
        <p:txBody>
          <a:bodyPr/>
          <a:lstStyle/>
          <a:p>
            <a:r>
              <a:rPr lang="en-US" dirty="0" smtClean="0"/>
              <a:t>For APP-MAKER we use iterative waterfall model</a:t>
            </a:r>
          </a:p>
          <a:p>
            <a:endParaRPr lang="en-US" dirty="0" smtClean="0"/>
          </a:p>
        </p:txBody>
      </p:sp>
      <p:pic>
        <p:nvPicPr>
          <p:cNvPr id="15364" name="Picture 3" descr="I:\iterative-waterfall-model-1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2403475"/>
            <a:ext cx="6858000" cy="445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IN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Outline....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95536" y="1772816"/>
            <a:ext cx="8229600" cy="4525963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Introduction</a:t>
            </a:r>
          </a:p>
          <a:p>
            <a:pPr>
              <a:buFont typeface="Wingdings" pitchFamily="2" charset="2"/>
              <a:buChar char="§"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Purpose</a:t>
            </a:r>
          </a:p>
          <a:p>
            <a:pPr>
              <a:buFont typeface="Wingdings" pitchFamily="2" charset="2"/>
              <a:buChar char="§"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Literature Review</a:t>
            </a:r>
          </a:p>
          <a:p>
            <a:pPr>
              <a:buFont typeface="Wingdings" pitchFamily="2" charset="2"/>
              <a:buChar char="§"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 Proposed Solution</a:t>
            </a:r>
          </a:p>
          <a:p>
            <a:pPr>
              <a:buFont typeface="Wingdings" pitchFamily="2" charset="2"/>
              <a:buChar char="§"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 Innovative Features</a:t>
            </a:r>
            <a:endParaRPr lang="en-US" sz="24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 Technology</a:t>
            </a:r>
          </a:p>
          <a:p>
            <a:pPr>
              <a:buFont typeface="Wingdings" pitchFamily="2" charset="2"/>
              <a:buChar char="§"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 Modules </a:t>
            </a:r>
          </a:p>
          <a:p>
            <a:pPr>
              <a:buFont typeface="Wingdings" pitchFamily="2" charset="2"/>
              <a:buChar char="§"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 System Requirements</a:t>
            </a:r>
          </a:p>
          <a:p>
            <a:pPr>
              <a:buNone/>
            </a:pPr>
            <a:endParaRPr lang="es-ES" sz="1400" b="1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we use this model?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sz="quarter" idx="1"/>
          </p:nvPr>
        </p:nvSpPr>
        <p:spPr>
          <a:xfrm>
            <a:off x="251520" y="1556792"/>
            <a:ext cx="8712968" cy="5112568"/>
          </a:xfrm>
        </p:spPr>
        <p:txBody>
          <a:bodyPr>
            <a:normAutofit/>
          </a:bodyPr>
          <a:lstStyle/>
          <a:p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Oldest software lifecycle model and best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understood by upper management</a:t>
            </a: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Used when requirements are well understood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and risk is low</a:t>
            </a: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 Work flow is in a linear (i.e., sequential)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fashion with backtracking</a:t>
            </a:r>
          </a:p>
          <a:p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We use iterative waterfall model because requirement are clear cut and well-defined</a:t>
            </a:r>
          </a:p>
          <a:p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This model is easy to understand</a:t>
            </a:r>
          </a:p>
          <a:p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Problems can be somewhat alleviated in the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model through the addition of feedback loops</a:t>
            </a:r>
          </a:p>
          <a:p>
            <a:r>
              <a:rPr lang="en-IN" sz="2200" dirty="0" smtClean="0">
                <a:latin typeface="Times New Roman" pitchFamily="18" charset="0"/>
                <a:cs typeface="Times New Roman" pitchFamily="18" charset="0"/>
              </a:rPr>
              <a:t>We can also use waterfall model but problem with this model is </a:t>
            </a:r>
            <a:r>
              <a:rPr lang="en-IN" sz="2400" dirty="0" smtClean="0"/>
              <a:t>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waterfall model is that the linearity of the development results in a failure to provide early feedback on the development</a:t>
            </a: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SOFTWARE REQUIRENMENTS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7544" y="1556792"/>
            <a:ext cx="8229600" cy="4209331"/>
          </a:xfrm>
        </p:spPr>
        <p:txBody>
          <a:bodyPr/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Web Server</a:t>
            </a:r>
            <a:r>
              <a:rPr lang="en-US" dirty="0" smtClean="0"/>
              <a:t>: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-Apache Tomcat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MySQl 5.6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Java Runtime enviroment(JRE-7)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Any server capable of running java 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Node js </a:t>
            </a:r>
          </a:p>
          <a:p>
            <a:pPr>
              <a:buNone/>
            </a:pP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Eclipse (Kepler)</a:t>
            </a:r>
          </a:p>
          <a:p>
            <a:r>
              <a:rPr lang="en-US" dirty="0" smtClean="0"/>
              <a:t>Phone Gap(Apache Cordova)</a:t>
            </a:r>
          </a:p>
          <a:p>
            <a:r>
              <a:rPr lang="en-US" dirty="0" smtClean="0"/>
              <a:t>JDK 1.7</a:t>
            </a:r>
          </a:p>
          <a:p>
            <a:r>
              <a:rPr lang="en-US" dirty="0" smtClean="0"/>
              <a:t>Notepad++</a:t>
            </a:r>
          </a:p>
          <a:p>
            <a:r>
              <a:rPr lang="en-US" dirty="0" smtClean="0"/>
              <a:t>Web browser</a:t>
            </a:r>
          </a:p>
          <a:p>
            <a:r>
              <a:rPr lang="en-US" dirty="0" smtClean="0"/>
              <a:t>Npm command prompt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Gantt Chart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14340" name="Picture 2" descr="C:\Users\HP-PC\Desktop\ganttchar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85875"/>
            <a:ext cx="9153525" cy="564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Diagrams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sz="quarter" idx="1"/>
          </p:nvPr>
        </p:nvSpPr>
        <p:spPr>
          <a:xfrm>
            <a:off x="468313" y="1773238"/>
            <a:ext cx="8229600" cy="4525962"/>
          </a:xfrm>
        </p:spPr>
        <p:txBody>
          <a:bodyPr/>
          <a:lstStyle/>
          <a:p>
            <a:r>
              <a:rPr lang="en-US" dirty="0" smtClean="0"/>
              <a:t>Entity Relationship Diagram</a:t>
            </a:r>
          </a:p>
          <a:p>
            <a:r>
              <a:rPr lang="en-US" dirty="0" smtClean="0"/>
              <a:t>Use case Diagram		</a:t>
            </a:r>
          </a:p>
          <a:p>
            <a:r>
              <a:rPr lang="en-US" dirty="0" smtClean="0"/>
              <a:t>Data Flow Diagram</a:t>
            </a:r>
          </a:p>
          <a:p>
            <a:r>
              <a:rPr lang="en-US" dirty="0" smtClean="0"/>
              <a:t>Class Diagram</a:t>
            </a:r>
          </a:p>
          <a:p>
            <a:r>
              <a:rPr lang="en-US" dirty="0" smtClean="0"/>
              <a:t>Sequence Diagram</a:t>
            </a:r>
          </a:p>
          <a:p>
            <a:r>
              <a:rPr lang="en-US" dirty="0" smtClean="0"/>
              <a:t>Activity Diagram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3132138" cy="6207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E-R Diagram</a:t>
            </a:r>
          </a:p>
        </p:txBody>
      </p:sp>
      <p:pic>
        <p:nvPicPr>
          <p:cNvPr id="18437" name="Picture 5" descr="H:\diagrams_final\finl_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92696"/>
            <a:ext cx="9144000" cy="61653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341987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/>
              <a:t>Use Case Diagram for Admin</a:t>
            </a:r>
            <a:endParaRPr lang="en-US" dirty="0"/>
          </a:p>
        </p:txBody>
      </p:sp>
      <p:pic>
        <p:nvPicPr>
          <p:cNvPr id="19460" name="Picture 4" descr="H:\diagrams_final\UPDATEDusecase_admi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48680"/>
            <a:ext cx="9144000" cy="63093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341987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/>
              <a:t>Use Case Diagram for visitor</a:t>
            </a:r>
            <a:endParaRPr lang="en-US" dirty="0"/>
          </a:p>
        </p:txBody>
      </p:sp>
      <p:pic>
        <p:nvPicPr>
          <p:cNvPr id="44034" name="Picture 2" descr="H:\diagrams_final\UPDATEDVisitor_useca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20688"/>
            <a:ext cx="9144000" cy="62373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93204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/>
              <a:t>Use Case Diagram for Registered User</a:t>
            </a:r>
            <a:endParaRPr lang="en-US" dirty="0"/>
          </a:p>
        </p:txBody>
      </p:sp>
      <p:pic>
        <p:nvPicPr>
          <p:cNvPr id="45058" name="Picture 2" descr="H:\diagrams_final\UPDATEDusecase_us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59432"/>
            <a:ext cx="9144000" cy="64259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HP-PC\Desktop\kunjal dfd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44675"/>
            <a:ext cx="9144000" cy="331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0"/>
            <a:ext cx="3024188" cy="3698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dirty="0" err="1"/>
              <a:t>DataFlow</a:t>
            </a:r>
            <a:r>
              <a:rPr lang="en-US" sz="1600" dirty="0"/>
              <a:t> </a:t>
            </a:r>
            <a:r>
              <a:rPr lang="en-US" dirty="0"/>
              <a:t>Diagram Level-0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Outline(cont..)</a:t>
            </a:r>
            <a:endParaRPr lang="en-US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23528" y="1556792"/>
            <a:ext cx="8229600" cy="4752528"/>
          </a:xfrm>
          <a:ln>
            <a:noFill/>
          </a:ln>
        </p:spPr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§"/>
            </a:pP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Which model is used..?</a:t>
            </a:r>
          </a:p>
          <a:p>
            <a:pPr>
              <a:buFont typeface="Wingdings" pitchFamily="2" charset="2"/>
              <a:buChar char="§"/>
            </a:pP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 Software and Hardware Requirement</a:t>
            </a:r>
          </a:p>
          <a:p>
            <a:pPr>
              <a:buFont typeface="Wingdings" pitchFamily="2" charset="2"/>
              <a:buChar char="§"/>
            </a:pP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Gantt Chart</a:t>
            </a:r>
          </a:p>
          <a:p>
            <a:pPr>
              <a:buFont typeface="Wingdings" pitchFamily="2" charset="2"/>
              <a:buChar char="§"/>
            </a:pP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Analysis of system</a:t>
            </a:r>
          </a:p>
          <a:p>
            <a:pPr lvl="1">
              <a:buFont typeface="Courier New" pitchFamily="49" charset="0"/>
              <a:buChar char="o"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E-R Diagram</a:t>
            </a:r>
          </a:p>
          <a:p>
            <a:pPr lvl="1">
              <a:buFont typeface="Courier New" pitchFamily="49" charset="0"/>
              <a:buChar char="o"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Use case Diagram</a:t>
            </a:r>
          </a:p>
          <a:p>
            <a:pPr lvl="1">
              <a:buFont typeface="Courier New" pitchFamily="49" charset="0"/>
              <a:buChar char="o"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Data flow Diagram</a:t>
            </a:r>
          </a:p>
          <a:p>
            <a:pPr lvl="1">
              <a:buFont typeface="Courier New" pitchFamily="49" charset="0"/>
              <a:buChar char="o"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Class Diagram</a:t>
            </a:r>
          </a:p>
          <a:p>
            <a:pPr lvl="1">
              <a:buFont typeface="Courier New" pitchFamily="49" charset="0"/>
              <a:buChar char="o"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Sequence Diagram</a:t>
            </a:r>
          </a:p>
          <a:p>
            <a:pPr lvl="1">
              <a:buFont typeface="Courier New" pitchFamily="49" charset="0"/>
              <a:buChar char="o"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Activity Diagram </a:t>
            </a:r>
          </a:p>
          <a:p>
            <a:pPr>
              <a:buFont typeface="Wingdings" pitchFamily="2" charset="2"/>
              <a:buChar char="§"/>
            </a:pP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Data Dictionary</a:t>
            </a:r>
          </a:p>
          <a:p>
            <a:pPr>
              <a:buFont typeface="Wingdings" pitchFamily="2" charset="2"/>
              <a:buChar char="§"/>
            </a:pP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Screenshots</a:t>
            </a:r>
            <a:endParaRPr lang="en-US" sz="22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Conclusion</a:t>
            </a:r>
          </a:p>
          <a:p>
            <a:pPr>
              <a:buFont typeface="Wingdings" pitchFamily="2" charset="2"/>
              <a:buChar char="§"/>
            </a:pP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Future Work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22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References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3097212" cy="368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dirty="0" err="1"/>
              <a:t>DataFlow</a:t>
            </a:r>
            <a:r>
              <a:rPr lang="en-US" dirty="0"/>
              <a:t> Diagram level-1</a:t>
            </a:r>
          </a:p>
        </p:txBody>
      </p:sp>
      <p:pic>
        <p:nvPicPr>
          <p:cNvPr id="2050" name="Picture 2" descr="C:\Users\HP-PC\Desktop\dfd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04664"/>
            <a:ext cx="9144000" cy="6453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097212" cy="368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dirty="0" smtClean="0"/>
              <a:t>Class Diagram</a:t>
            </a:r>
            <a:endParaRPr lang="en-US" dirty="0"/>
          </a:p>
        </p:txBody>
      </p:sp>
      <p:pic>
        <p:nvPicPr>
          <p:cNvPr id="1026" name="Picture 2" descr="H:\diagrams_final\k_classDi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76672"/>
            <a:ext cx="9144000" cy="638132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2555875" cy="368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dirty="0"/>
              <a:t>Admin/User Sequence</a:t>
            </a:r>
          </a:p>
        </p:txBody>
      </p:sp>
      <p:pic>
        <p:nvPicPr>
          <p:cNvPr id="1026" name="Picture 2" descr="C:\Users\HP-PC\Desktop\Admin_User sequenc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247" y="1052736"/>
            <a:ext cx="8826241" cy="525658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987675" cy="3698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dirty="0"/>
              <a:t>System sequence Diagram</a:t>
            </a:r>
          </a:p>
        </p:txBody>
      </p:sp>
      <p:pic>
        <p:nvPicPr>
          <p:cNvPr id="2050" name="Picture 2" descr="C:\Users\HP-PC\Desktop\sequenc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639" y="620688"/>
            <a:ext cx="8999361" cy="62373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2771775" cy="3698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dirty="0"/>
              <a:t>Admin Activity Diagram</a:t>
            </a:r>
          </a:p>
        </p:txBody>
      </p:sp>
      <p:pic>
        <p:nvPicPr>
          <p:cNvPr id="20483" name="Picture 2" descr="C:\Users\HP-PC\Desktop\Admin_Activ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20713"/>
            <a:ext cx="9144000" cy="6237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3097212" cy="368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dirty="0" smtClean="0"/>
              <a:t>User Activity Diagram</a:t>
            </a:r>
            <a:endParaRPr lang="en-US" dirty="0"/>
          </a:p>
        </p:txBody>
      </p:sp>
      <p:pic>
        <p:nvPicPr>
          <p:cNvPr id="2050" name="Picture 2" descr="D:\projectDia\Diagram pic\userac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04056"/>
            <a:ext cx="9144000" cy="638132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COMPANY PROFILE</a:t>
            </a:r>
            <a:endParaRPr lang="en-IN" smtClean="0"/>
          </a:p>
        </p:txBody>
      </p:sp>
      <p:sp>
        <p:nvSpPr>
          <p:cNvPr id="29699" name="Content Placeholder 2"/>
          <p:cNvSpPr>
            <a:spLocks noGrp="1"/>
          </p:cNvSpPr>
          <p:nvPr>
            <p:ph sz="quarter" idx="1"/>
          </p:nvPr>
        </p:nvSpPr>
        <p:spPr>
          <a:xfrm>
            <a:off x="539552" y="1340768"/>
            <a:ext cx="8251825" cy="5141912"/>
          </a:xfrm>
        </p:spPr>
        <p:txBody>
          <a:bodyPr/>
          <a:lstStyle/>
          <a:p>
            <a:pPr algn="just" eaLnBrk="1" hangingPunct="1"/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Ahmedabad-based </a:t>
            </a:r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Hyperlink Infosystem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is believed to be one of the popular providers of IT services. </a:t>
            </a:r>
          </a:p>
          <a:p>
            <a:pPr algn="just" eaLnBrk="1" hangingPunct="1"/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Hyperlink Infosystem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is specialist in Mobile Application Development. We have expertise in developing mobile applications for different platform and Mobile devices such as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Blackberry Mobile Application Development, Windows Mobile Development, iPhone Mobile Apps Development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Android Application Development</a:t>
            </a:r>
          </a:p>
          <a:p>
            <a:pPr eaLnBrk="1" hangingPunct="1">
              <a:buNone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sz="2400" dirty="0" smtClean="0">
                <a:latin typeface="Times New Roman" pitchFamily="18" charset="0"/>
                <a:cs typeface="Times New Roman" pitchFamily="18" charset="0"/>
              </a:rPr>
            </a:b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 eaLnBrk="1" hangingPunct="1"/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9700" name="Picture 5" descr="C:\Users\Deep\Desktop\downloa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95204" y="4149080"/>
            <a:ext cx="4748796" cy="2708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COMPANY PROFILE (CONT..)</a:t>
            </a:r>
            <a:endParaRPr lang="en-IN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1560" y="1556792"/>
            <a:ext cx="8280920" cy="4824536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SERVICES PROVIDED:-</a:t>
            </a:r>
          </a:p>
          <a:p>
            <a:pPr eaLnBrk="1" hangingPunct="1"/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Web designing</a:t>
            </a:r>
          </a:p>
          <a:p>
            <a:pPr eaLnBrk="1" hangingPunct="1"/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Application development</a:t>
            </a:r>
          </a:p>
          <a:p>
            <a:pPr eaLnBrk="1" hangingPunct="1"/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Java development</a:t>
            </a:r>
            <a:endParaRPr lang="en-US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defRPr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.Net development</a:t>
            </a:r>
          </a:p>
          <a:p>
            <a:pPr eaLnBrk="1" hangingPunct="1">
              <a:defRPr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Logo designing </a:t>
            </a:r>
          </a:p>
          <a:p>
            <a:pPr eaLnBrk="1" hangingPunct="1">
              <a:defRPr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Testing &amp; QA services</a:t>
            </a:r>
          </a:p>
          <a:p>
            <a:pPr eaLnBrk="1" hangingPunct="1">
              <a:defRPr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E-commerce website and many more…</a:t>
            </a:r>
          </a:p>
          <a:p>
            <a:pPr marL="0" indent="0" eaLnBrk="1" hangingPunct="1">
              <a:buNone/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It is located at:</a:t>
            </a:r>
            <a:endParaRPr lang="en-IN" sz="2000" b="1" u="sng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    Ganesh Meredian, </a:t>
            </a:r>
            <a:br>
              <a:rPr lang="en-IN" sz="2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Near Sola </a:t>
            </a:r>
            <a:r>
              <a:rPr lang="en-IN" sz="2000" u="sng" dirty="0" smtClean="0">
                <a:latin typeface="Times New Roman" pitchFamily="18" charset="0"/>
                <a:cs typeface="Times New Roman" pitchFamily="18" charset="0"/>
              </a:rPr>
              <a:t>Bridge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, </a:t>
            </a:r>
            <a:br>
              <a:rPr lang="en-IN" sz="2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 Opp Gujarat High Court, 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    S.G. Highway, AHMEDABAD</a:t>
            </a:r>
            <a:endParaRPr lang="en-IN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2928934"/>
            <a:ext cx="8143932" cy="1285884"/>
          </a:xfrm>
        </p:spPr>
        <p:txBody>
          <a:bodyPr>
            <a:normAutofit/>
          </a:bodyPr>
          <a:lstStyle/>
          <a:p>
            <a:r>
              <a:rPr lang="en-IN" sz="6000" dirty="0" smtClean="0"/>
              <a:t>DATA  DICTIONARY</a:t>
            </a:r>
            <a:endParaRPr lang="en-IN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785786" y="785794"/>
          <a:ext cx="7786741" cy="2428895"/>
        </p:xfrm>
        <a:graphic>
          <a:graphicData uri="http://schemas.openxmlformats.org/drawingml/2006/table">
            <a:tbl>
              <a:tblPr/>
              <a:tblGrid>
                <a:gridCol w="596584"/>
                <a:gridCol w="1129303"/>
                <a:gridCol w="1004691"/>
                <a:gridCol w="496892"/>
                <a:gridCol w="1957979"/>
                <a:gridCol w="2601292"/>
              </a:tblGrid>
              <a:tr h="2697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Sr no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Column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Data Type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Size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Constraints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Description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22232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Id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Number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10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Primary key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Assign Unique Id to Offer.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32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User_Name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Varchar2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30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 NULL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Assign Name to User.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32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Email_Id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Varchar2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25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 NULL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Defines unique Email_Id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52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Password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Password 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25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Length of password 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Should contain at least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6 characters.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latin typeface="Times New Roman"/>
                          <a:ea typeface="Times New Roman"/>
                          <a:cs typeface="Times New Roman"/>
                        </a:rPr>
                        <a:t>Define password of the user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32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5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Address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Varchar2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30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 NULL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latin typeface="Times New Roman"/>
                          <a:ea typeface="Times New Roman"/>
                          <a:cs typeface="Times New Roman"/>
                        </a:rPr>
                        <a:t>Defines the address of the user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32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6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Contact_No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Number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20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 NULL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latin typeface="Times New Roman"/>
                          <a:ea typeface="Times New Roman"/>
                          <a:cs typeface="Times New Roman"/>
                        </a:rPr>
                        <a:t>Defines contact no of user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32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7 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DoB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Varchar2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20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NOTNULL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dirty="0">
                          <a:latin typeface="Times New Roman"/>
                          <a:ea typeface="Times New Roman"/>
                          <a:cs typeface="Times New Roman"/>
                        </a:rPr>
                        <a:t>Defines date of birth of user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3705961" y="3244334"/>
            <a:ext cx="1539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/>
              <a:t>Table 1 User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57223" y="3857629"/>
          <a:ext cx="7715305" cy="1785949"/>
        </p:xfrm>
        <a:graphic>
          <a:graphicData uri="http://schemas.openxmlformats.org/drawingml/2006/table">
            <a:tbl>
              <a:tblPr/>
              <a:tblGrid>
                <a:gridCol w="1058540"/>
                <a:gridCol w="1168097"/>
                <a:gridCol w="1367152"/>
                <a:gridCol w="1058540"/>
                <a:gridCol w="1521457"/>
                <a:gridCol w="1541519"/>
              </a:tblGrid>
              <a:tr h="25513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 dirty="0" err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Sr</a:t>
                      </a:r>
                      <a:r>
                        <a:rPr lang="en-IN" sz="1200" b="1" dirty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no</a:t>
                      </a:r>
                      <a:endParaRPr lang="en-IN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Column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Data Type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Size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Constraints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Description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51027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Category_Id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NUMBER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11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Primary Key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Assign Unique Id to categories.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027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Category_name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latin typeface="Times New Roman"/>
                          <a:ea typeface="Times New Roman"/>
                          <a:cs typeface="Times New Roman"/>
                        </a:rPr>
                        <a:t>Varchar2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20</a:t>
                      </a:r>
                      <a:endParaRPr lang="en-IN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 NULL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Name of Category.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027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Description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dirty="0">
                          <a:latin typeface="Times New Roman"/>
                          <a:ea typeface="Times New Roman"/>
                          <a:cs typeface="Times New Roman"/>
                        </a:rPr>
                        <a:t>Varchar2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40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IN" sz="120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Detail of Category.</a:t>
                      </a:r>
                      <a:endParaRPr lang="en-IN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714744" y="5786454"/>
            <a:ext cx="3500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Table 2 Categories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3"/>
          <p:cNvSpPr>
            <a:spLocks noGrp="1"/>
          </p:cNvSpPr>
          <p:nvPr>
            <p:ph type="title"/>
          </p:nvPr>
        </p:nvSpPr>
        <p:spPr>
          <a:xfrm>
            <a:off x="323528" y="0"/>
            <a:ext cx="8229600" cy="1143000"/>
          </a:xfrm>
        </p:spPr>
        <p:txBody>
          <a:bodyPr/>
          <a:lstStyle/>
          <a:p>
            <a:r>
              <a:rPr lang="en-IN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3075" name="Content Placeholder 4"/>
          <p:cNvSpPr>
            <a:spLocks noGrp="1"/>
          </p:cNvSpPr>
          <p:nvPr>
            <p:ph sz="quarter" idx="1"/>
          </p:nvPr>
        </p:nvSpPr>
        <p:spPr>
          <a:xfrm>
            <a:off x="467544" y="1484784"/>
            <a:ext cx="8229600" cy="5157787"/>
          </a:xfrm>
        </p:spPr>
        <p:txBody>
          <a:bodyPr/>
          <a:lstStyle/>
          <a:p>
            <a:pPr eaLnBrk="1" hangingPunct="1"/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For many businesses, the logical next step after a website is a mobile app. But, until very recently, developing the mobile application was time-consuming and expensive. </a:t>
            </a:r>
          </a:p>
          <a:p>
            <a:pPr eaLnBrk="1" hangingPunct="1"/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To solve that problem, </a:t>
            </a:r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APP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MAKER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developed a concept called "Do-it-yourself", mobile-app authoring platform, which lets anyone build their own app, without having to hire coders, programmers, or anyone else.</a:t>
            </a:r>
          </a:p>
          <a:p>
            <a:pPr eaLnBrk="1" hangingPunct="1"/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The application </a:t>
            </a:r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APP-MAKER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can make the mobile app of existing web app as well as non existing web app, it creates the mobile app then market it and updates all changes .</a:t>
            </a:r>
            <a:endParaRPr lang="en-I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642910" y="1071546"/>
          <a:ext cx="7929617" cy="993458"/>
        </p:xfrm>
        <a:graphic>
          <a:graphicData uri="http://schemas.openxmlformats.org/drawingml/2006/table">
            <a:tbl>
              <a:tblPr/>
              <a:tblGrid>
                <a:gridCol w="867499"/>
                <a:gridCol w="981687"/>
                <a:gridCol w="1186271"/>
                <a:gridCol w="869087"/>
                <a:gridCol w="1344863"/>
                <a:gridCol w="2680210"/>
              </a:tblGrid>
              <a:tr h="26193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 dirty="0" err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Sr</a:t>
                      </a:r>
                      <a:r>
                        <a:rPr lang="en-IN" sz="1200" b="1" dirty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no</a:t>
                      </a:r>
                      <a:endParaRPr lang="en-IN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Column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Data Type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Size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Constraints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Description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Template_Id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NUMBER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10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Primary Key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Assign Unique Id to Template.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Template_name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latin typeface="Times New Roman"/>
                          <a:ea typeface="Times New Roman"/>
                          <a:cs typeface="Times New Roman"/>
                        </a:rPr>
                        <a:t>Varchar2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15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 NULL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Name of Template.</a:t>
                      </a:r>
                      <a:endParaRPr lang="en-IN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3571868" y="2143116"/>
            <a:ext cx="21509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Table 3 Templates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42910" y="3071810"/>
          <a:ext cx="8001056" cy="1928826"/>
        </p:xfrm>
        <a:graphic>
          <a:graphicData uri="http://schemas.openxmlformats.org/drawingml/2006/table">
            <a:tbl>
              <a:tblPr/>
              <a:tblGrid>
                <a:gridCol w="742499"/>
                <a:gridCol w="859312"/>
                <a:gridCol w="1065741"/>
                <a:gridCol w="737697"/>
                <a:gridCol w="1222561"/>
                <a:gridCol w="3373246"/>
              </a:tblGrid>
              <a:tr h="32147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Sr no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Column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Data Type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Size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Constraints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Description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32147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Pt_Id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NUMBER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10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Primary Key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Assign Unique Id to Page of Template.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7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Title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latin typeface="Times New Roman"/>
                          <a:ea typeface="Times New Roman"/>
                          <a:cs typeface="Times New Roman"/>
                        </a:rPr>
                        <a:t>Varchar2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20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 NULL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Name of Page of Templates.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7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body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latin typeface="Times New Roman"/>
                          <a:ea typeface="Times New Roman"/>
                          <a:cs typeface="Times New Roman"/>
                        </a:rPr>
                        <a:t>Varchar2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40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IN" sz="120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User fill data in this.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7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url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latin typeface="Times New Roman"/>
                          <a:ea typeface="Times New Roman"/>
                          <a:cs typeface="Times New Roman"/>
                        </a:rPr>
                        <a:t>Varchar2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15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 NULL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Provide Navigation.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7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5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Tab_name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latin typeface="Times New Roman"/>
                          <a:ea typeface="Times New Roman"/>
                          <a:cs typeface="Times New Roman"/>
                        </a:rPr>
                        <a:t>Varchar2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15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 NULL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Provide table name </a:t>
                      </a:r>
                      <a:endParaRPr lang="en-IN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428992" y="5214950"/>
            <a:ext cx="2843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/>
              <a:t>Table 4 Page-Templates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571472" y="428604"/>
          <a:ext cx="7929618" cy="2000266"/>
        </p:xfrm>
        <a:graphic>
          <a:graphicData uri="http://schemas.openxmlformats.org/drawingml/2006/table">
            <a:tbl>
              <a:tblPr/>
              <a:tblGrid>
                <a:gridCol w="735869"/>
                <a:gridCol w="851641"/>
                <a:gridCol w="1056225"/>
                <a:gridCol w="731110"/>
                <a:gridCol w="1211646"/>
                <a:gridCol w="3343127"/>
              </a:tblGrid>
              <a:tr h="31746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Sr no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Column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Data Type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Size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Constraints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Description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24602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Page_Id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NUMBER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10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Primary Key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Assign Unique Id to Page of App.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602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Name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latin typeface="Times New Roman"/>
                          <a:ea typeface="Times New Roman"/>
                          <a:cs typeface="Times New Roman"/>
                        </a:rPr>
                        <a:t>Varchar2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20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 NULL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Name of Page of App.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36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Category_Id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NUMBER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11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 NULL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Category unique Id required.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602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User_Id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NUMBER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15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Foreign Key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User id required here.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36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5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Last updatedOn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latin typeface="Times New Roman"/>
                          <a:ea typeface="Times New Roman"/>
                          <a:cs typeface="Times New Roman"/>
                        </a:rPr>
                        <a:t>Varchar2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15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NOTNULL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Date on which App last updated. </a:t>
                      </a:r>
                      <a:endParaRPr lang="en-IN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3286116" y="2571744"/>
            <a:ext cx="2903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/>
              <a:t>Table 5 App-created data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00034" y="3143248"/>
          <a:ext cx="8001057" cy="2571766"/>
        </p:xfrm>
        <a:graphic>
          <a:graphicData uri="http://schemas.openxmlformats.org/drawingml/2006/table">
            <a:tbl>
              <a:tblPr/>
              <a:tblGrid>
                <a:gridCol w="619282"/>
                <a:gridCol w="1737829"/>
                <a:gridCol w="1096145"/>
                <a:gridCol w="516869"/>
                <a:gridCol w="1147352"/>
                <a:gridCol w="2883580"/>
              </a:tblGrid>
              <a:tr h="3330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 dirty="0" err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Sr</a:t>
                      </a:r>
                      <a:r>
                        <a:rPr lang="en-IN" sz="1200" b="1" dirty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no</a:t>
                      </a:r>
                      <a:endParaRPr lang="en-IN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 dirty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Column</a:t>
                      </a:r>
                      <a:endParaRPr lang="en-IN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 dirty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Data Type</a:t>
                      </a:r>
                      <a:endParaRPr lang="en-IN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Size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Constraints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Description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40448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Build_Id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NUMBER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10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Primary key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Assign Unique Id to build of App.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448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App_Id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NUMBER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20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Primary Key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Name of Page of App.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448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Category_Id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NUMBER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11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 NULL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Category unique Id required.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448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User_Id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NUMBER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15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Foreign Key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User id required here.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28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5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Server platform_id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NUMBER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25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NOTNULL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Platform Id must be required.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448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6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Date_build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VARCHAR2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20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IN" sz="120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Date of creation of App.</a:t>
                      </a:r>
                      <a:endParaRPr lang="en-IN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643306" y="5857892"/>
            <a:ext cx="2095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/>
              <a:t>Table 6 App-build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571472" y="642918"/>
          <a:ext cx="7929619" cy="2357454"/>
        </p:xfrm>
        <a:graphic>
          <a:graphicData uri="http://schemas.openxmlformats.org/drawingml/2006/table">
            <a:tbl>
              <a:tblPr/>
              <a:tblGrid>
                <a:gridCol w="601066"/>
                <a:gridCol w="1727070"/>
                <a:gridCol w="1010234"/>
                <a:gridCol w="499566"/>
                <a:gridCol w="1114904"/>
                <a:gridCol w="2976779"/>
              </a:tblGrid>
              <a:tr h="3571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 b="1" dirty="0" err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Sr</a:t>
                      </a:r>
                      <a:r>
                        <a:rPr lang="en-IN" sz="1200" b="1" dirty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no</a:t>
                      </a:r>
                      <a:endParaRPr lang="en-IN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189" marR="6818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Column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189" marR="6818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Data Type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189" marR="6818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Size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189" marR="6818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 b="1" dirty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Constraints</a:t>
                      </a:r>
                      <a:endParaRPr lang="en-IN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189" marR="6818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Description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189" marR="6818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5715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189" marR="6818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App_publish_Id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189" marR="6818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NUMBER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189" marR="6818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10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189" marR="6818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 NULL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189" marR="6818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Assign Unique Id to Plan.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189" marR="6818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15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189" marR="6818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App_Build_Id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189" marR="6818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NUMBER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189" marR="6818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10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189" marR="6818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 NULL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189" marR="6818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Assign Unique Id to build of App.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189" marR="6818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7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189" marR="6818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Date_publish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189" marR="6818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>
                          <a:latin typeface="Times New Roman"/>
                          <a:ea typeface="Times New Roman"/>
                          <a:cs typeface="Times New Roman"/>
                        </a:rPr>
                        <a:t>Varchar2</a:t>
                      </a:r>
                    </a:p>
                  </a:txBody>
                  <a:tcPr marL="68189" marR="6818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20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189" marR="6818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N" sz="120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189" marR="6818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Date of publish of App.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189" marR="6818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15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189" marR="6818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Marketplace_Id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189" marR="6818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NUMBER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189" marR="6818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15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189" marR="6818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Foreign key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189" marR="6818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App has unique Id in Market place.</a:t>
                      </a:r>
                      <a:endParaRPr lang="en-IN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189" marR="68189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3357554" y="3143248"/>
            <a:ext cx="2428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/>
              <a:t>Table 7 App-publish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71472" y="4000504"/>
          <a:ext cx="8001056" cy="1285885"/>
        </p:xfrm>
        <a:graphic>
          <a:graphicData uri="http://schemas.openxmlformats.org/drawingml/2006/table">
            <a:tbl>
              <a:tblPr/>
              <a:tblGrid>
                <a:gridCol w="742498"/>
                <a:gridCol w="859313"/>
                <a:gridCol w="1065741"/>
                <a:gridCol w="737697"/>
                <a:gridCol w="1222562"/>
                <a:gridCol w="3373245"/>
              </a:tblGrid>
              <a:tr h="33823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 dirty="0" err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Sr</a:t>
                      </a:r>
                      <a:r>
                        <a:rPr lang="en-IN" sz="1200" b="1" dirty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no</a:t>
                      </a:r>
                      <a:endParaRPr lang="en-IN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Column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Data Type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Size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Constraints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Description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47382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Plan_Id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NUMBER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10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Primary Key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Assign Unique Id to Plan.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382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Name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latin typeface="Times New Roman"/>
                          <a:ea typeface="Times New Roman"/>
                          <a:cs typeface="Times New Roman"/>
                        </a:rPr>
                        <a:t>Varchar2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20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 NULL</a:t>
                      </a:r>
                      <a:endParaRPr lang="en-IN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Name of Plan.</a:t>
                      </a:r>
                      <a:endParaRPr lang="en-IN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428992" y="5429264"/>
            <a:ext cx="1514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/>
              <a:t>Table 8 Plan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571472" y="357166"/>
          <a:ext cx="8001056" cy="2932414"/>
        </p:xfrm>
        <a:graphic>
          <a:graphicData uri="http://schemas.openxmlformats.org/drawingml/2006/table">
            <a:tbl>
              <a:tblPr/>
              <a:tblGrid>
                <a:gridCol w="945914"/>
                <a:gridCol w="1157184"/>
                <a:gridCol w="1169988"/>
                <a:gridCol w="945914"/>
                <a:gridCol w="1427674"/>
                <a:gridCol w="2354382"/>
              </a:tblGrid>
              <a:tr h="31686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 dirty="0" err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Sr</a:t>
                      </a:r>
                      <a:r>
                        <a:rPr lang="en-IN" sz="1200" b="1" dirty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no</a:t>
                      </a:r>
                      <a:endParaRPr lang="en-IN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Column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Data Type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Size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Constraints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Description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39751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dirty="0" err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UserPlan_Id</a:t>
                      </a:r>
                      <a:endParaRPr lang="en-IN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NUMBER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11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Primary Key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Assign Unique Id to Plans.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86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plan_id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NUMBER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15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Foreign key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Assign plan id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86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User_Id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NUMBER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10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Foreign key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Assign Unique Id to User.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86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Date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latin typeface="Times New Roman"/>
                          <a:ea typeface="Times New Roman"/>
                          <a:cs typeface="Times New Roman"/>
                        </a:rPr>
                        <a:t>Varchar2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20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IN" sz="120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Date of starting plan. </a:t>
                      </a:r>
                      <a:endParaRPr lang="en-IN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86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5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Start_Date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latin typeface="Times New Roman"/>
                          <a:ea typeface="Times New Roman"/>
                          <a:cs typeface="Times New Roman"/>
                        </a:rPr>
                        <a:t>Varchar2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20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 NULL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Date of plan begins.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86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6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End_Date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latin typeface="Times New Roman"/>
                          <a:ea typeface="Times New Roman"/>
                          <a:cs typeface="Times New Roman"/>
                        </a:rPr>
                        <a:t>Varchar2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15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 NULL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Date of plan ends.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86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7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TAX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NUMBER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15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 NULL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TAX including in pricing.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86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8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Discount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NUMBER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10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 NULL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Discount percentage.</a:t>
                      </a:r>
                      <a:endParaRPr lang="en-IN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3428992" y="3429000"/>
            <a:ext cx="2206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/>
              <a:t>Table 9 User plans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42910" y="4214818"/>
          <a:ext cx="7929618" cy="1214447"/>
        </p:xfrm>
        <a:graphic>
          <a:graphicData uri="http://schemas.openxmlformats.org/drawingml/2006/table">
            <a:tbl>
              <a:tblPr/>
              <a:tblGrid>
                <a:gridCol w="670846"/>
                <a:gridCol w="1176755"/>
                <a:gridCol w="1056225"/>
                <a:gridCol w="601065"/>
                <a:gridCol w="1162483"/>
                <a:gridCol w="3262244"/>
              </a:tblGrid>
              <a:tr h="3571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Sr no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Column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Data Type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Size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Constraints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Description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4286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Server_Id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NUMBER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10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Primary Key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Assign Unique Id to server.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86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Host_Name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>
                          <a:latin typeface="Times New Roman"/>
                          <a:ea typeface="Times New Roman"/>
                          <a:cs typeface="Times New Roman"/>
                        </a:rPr>
                        <a:t>Varchar2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20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 NULL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Name of host.</a:t>
                      </a:r>
                      <a:endParaRPr lang="en-IN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500430" y="5572140"/>
            <a:ext cx="2488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/>
              <a:t>Table 10 Build server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714348" y="428604"/>
          <a:ext cx="7786742" cy="1000131"/>
        </p:xfrm>
        <a:graphic>
          <a:graphicData uri="http://schemas.openxmlformats.org/drawingml/2006/table">
            <a:tbl>
              <a:tblPr/>
              <a:tblGrid>
                <a:gridCol w="630726"/>
                <a:gridCol w="1482596"/>
                <a:gridCol w="1054325"/>
                <a:gridCol w="517039"/>
                <a:gridCol w="1185142"/>
                <a:gridCol w="2916914"/>
              </a:tblGrid>
              <a:tr h="3117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Sr no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Column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Data Type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Size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Constraints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Description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3117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Build_Server_Id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NUMBER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10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Primary Key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Assign Unique Id to build server.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669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Platform_Id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>
                          <a:latin typeface="Times New Roman"/>
                          <a:ea typeface="Times New Roman"/>
                          <a:cs typeface="Times New Roman"/>
                        </a:rPr>
                        <a:t>Varchar2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20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 NULL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Assign Id to platform.</a:t>
                      </a:r>
                      <a:endParaRPr lang="en-IN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3428992" y="1500174"/>
            <a:ext cx="2860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/>
              <a:t>Table 11 Server Platform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85786" y="2214554"/>
          <a:ext cx="7786743" cy="1143008"/>
        </p:xfrm>
        <a:graphic>
          <a:graphicData uri="http://schemas.openxmlformats.org/drawingml/2006/table">
            <a:tbl>
              <a:tblPr/>
              <a:tblGrid>
                <a:gridCol w="623065"/>
                <a:gridCol w="1478219"/>
                <a:gridCol w="1037401"/>
                <a:gridCol w="521816"/>
                <a:gridCol w="1141766"/>
                <a:gridCol w="2984476"/>
              </a:tblGrid>
              <a:tr h="2857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Sr no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Column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Data Type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Size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Constraints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Description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2857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Offer_Id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Number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10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 NULL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Assign Unique Id to Offer.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7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Offer_Name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Varchar2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10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 NULL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Assign name to Offer.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7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Offer_Discount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Number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10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 NULL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Provide discount.</a:t>
                      </a:r>
                      <a:endParaRPr lang="en-IN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643306" y="3429000"/>
            <a:ext cx="1770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/>
              <a:t>Table 12 Offer</a:t>
            </a:r>
            <a:endParaRPr lang="en-IN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785786" y="4071942"/>
          <a:ext cx="7858181" cy="1785947"/>
        </p:xfrm>
        <a:graphic>
          <a:graphicData uri="http://schemas.openxmlformats.org/drawingml/2006/table">
            <a:tbl>
              <a:tblPr/>
              <a:tblGrid>
                <a:gridCol w="594078"/>
                <a:gridCol w="1516629"/>
                <a:gridCol w="999561"/>
                <a:gridCol w="493493"/>
                <a:gridCol w="1130007"/>
                <a:gridCol w="3124413"/>
              </a:tblGrid>
              <a:tr h="30248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 dirty="0" err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Sr</a:t>
                      </a:r>
                      <a:r>
                        <a:rPr lang="en-IN" sz="1200" b="1" dirty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no</a:t>
                      </a:r>
                      <a:endParaRPr lang="en-IN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6562" marR="6656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Column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6562" marR="6656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Data Type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6562" marR="6656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Size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6562" marR="6656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Constraints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6562" marR="6656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 dirty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Description</a:t>
                      </a:r>
                      <a:endParaRPr lang="en-IN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6562" marR="6656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3739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6562" marR="6656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App_page_Id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6562" marR="6656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Number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6562" marR="6656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15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6562" marR="6656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Primary Key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6562" marR="6656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Assign unique Id to application pages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6562" marR="6656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190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6562" marR="6656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Pt_Id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6562" marR="6656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latin typeface="Times New Roman"/>
                          <a:ea typeface="Times New Roman"/>
                          <a:cs typeface="Times New Roman"/>
                        </a:rPr>
                        <a:t>Varchar2</a:t>
                      </a:r>
                    </a:p>
                  </a:txBody>
                  <a:tcPr marL="66562" marR="6656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20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6562" marR="6656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Foreign key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6562" marR="6656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Id of Page of Templates.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6562" marR="6656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190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6562" marR="6656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Page_body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6562" marR="6656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latin typeface="Times New Roman"/>
                          <a:ea typeface="Times New Roman"/>
                          <a:cs typeface="Times New Roman"/>
                        </a:rPr>
                        <a:t>Varchar2</a:t>
                      </a:r>
                    </a:p>
                  </a:txBody>
                  <a:tcPr marL="66562" marR="6656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40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6562" marR="6656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IN" sz="120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6562" marR="6656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User fill data in this.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6562" marR="6656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190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6562" marR="6656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Cust_title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6562" marR="6656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latin typeface="Times New Roman"/>
                          <a:ea typeface="Times New Roman"/>
                          <a:cs typeface="Times New Roman"/>
                        </a:rPr>
                        <a:t>Varchar2</a:t>
                      </a:r>
                    </a:p>
                  </a:txBody>
                  <a:tcPr marL="66562" marR="6656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15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6562" marR="6656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 NULL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6562" marR="6656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Provide customize title.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6562" marR="6656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190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5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6562" marR="6656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Cust _tab_name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6562" marR="6656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latin typeface="Times New Roman"/>
                          <a:ea typeface="Times New Roman"/>
                          <a:cs typeface="Times New Roman"/>
                        </a:rPr>
                        <a:t>Varchar2</a:t>
                      </a:r>
                    </a:p>
                  </a:txBody>
                  <a:tcPr marL="66562" marR="6656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15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6562" marR="6656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 NULL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6562" marR="6656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Provide customize table name 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6562" marR="6656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190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6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6562" marR="6656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Date 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6562" marR="6656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latin typeface="Times New Roman"/>
                          <a:ea typeface="Times New Roman"/>
                          <a:cs typeface="Times New Roman"/>
                        </a:rPr>
                        <a:t>Varchar2</a:t>
                      </a:r>
                    </a:p>
                  </a:txBody>
                  <a:tcPr marL="66562" marR="6656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12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6562" marR="6656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 NULL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6562" marR="6656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Date</a:t>
                      </a:r>
                      <a:endParaRPr lang="en-IN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6562" marR="6656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3500430" y="5929330"/>
            <a:ext cx="2339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/>
              <a:t>Table 13 App-pages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642910" y="285728"/>
          <a:ext cx="8001055" cy="1285886"/>
        </p:xfrm>
        <a:graphic>
          <a:graphicData uri="http://schemas.openxmlformats.org/drawingml/2006/table">
            <a:tbl>
              <a:tblPr/>
              <a:tblGrid>
                <a:gridCol w="612881"/>
                <a:gridCol w="1808238"/>
                <a:gridCol w="1030536"/>
                <a:gridCol w="510467"/>
                <a:gridCol w="1137750"/>
                <a:gridCol w="2901183"/>
              </a:tblGrid>
              <a:tr h="26789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 dirty="0" err="1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Sr</a:t>
                      </a:r>
                      <a:r>
                        <a:rPr lang="en-IN" sz="1200" b="1" dirty="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 no</a:t>
                      </a:r>
                      <a:endParaRPr lang="en-IN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Column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Data Type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Size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Constraints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Description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33933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MarketPlace_Id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NUMBER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10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Primary Key</a:t>
                      </a:r>
                      <a:endParaRPr lang="en-IN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Assign Unique Id to Market Place. 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33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dirty="0" err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Platform_Id</a:t>
                      </a:r>
                      <a:endParaRPr lang="en-IN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NUMBER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10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Foreign Key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Assign Id to platform.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33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Marketplace_Name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latin typeface="Times New Roman"/>
                          <a:ea typeface="Times New Roman"/>
                          <a:cs typeface="Times New Roman"/>
                        </a:rPr>
                        <a:t>Varchar2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20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 NULL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Assign name to market Place.</a:t>
                      </a:r>
                      <a:endParaRPr lang="en-IN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3428992" y="1643050"/>
            <a:ext cx="2681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/>
              <a:t>Table 14 Market places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42910" y="2214555"/>
          <a:ext cx="8001055" cy="1786530"/>
        </p:xfrm>
        <a:graphic>
          <a:graphicData uri="http://schemas.openxmlformats.org/drawingml/2006/table">
            <a:tbl>
              <a:tblPr/>
              <a:tblGrid>
                <a:gridCol w="651287"/>
                <a:gridCol w="1689823"/>
                <a:gridCol w="1089743"/>
                <a:gridCol w="531269"/>
                <a:gridCol w="1201759"/>
                <a:gridCol w="2837174"/>
              </a:tblGrid>
              <a:tr h="29775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Sr no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7525" marR="675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Column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7525" marR="675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Data Type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7525" marR="675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Size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7525" marR="675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Constraints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7525" marR="675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Description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7525" marR="675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29775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7525" marR="675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plan_Id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7525" marR="675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Number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7525" marR="675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10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7525" marR="675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Foreign Key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7525" marR="675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IN" sz="120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7525" marR="675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75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7525" marR="675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Allowed_Platform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7525" marR="675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Number 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7525" marR="675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10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7525" marR="675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 NULL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7525" marR="675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Decribes no of platform allowed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7525" marR="675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75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7525" marR="675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Allowed_Adv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7525" marR="675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latin typeface="Times New Roman"/>
                          <a:ea typeface="Times New Roman"/>
                          <a:cs typeface="Times New Roman"/>
                        </a:rPr>
                        <a:t>Varchar2 </a:t>
                      </a:r>
                    </a:p>
                  </a:txBody>
                  <a:tcPr marL="67525" marR="675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20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7525" marR="675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 NULL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7525" marR="675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Decribes Ads allowed or not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7525" marR="675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75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7525" marR="675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No_Of_App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7525" marR="675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latin typeface="Times New Roman"/>
                          <a:ea typeface="Times New Roman"/>
                          <a:cs typeface="Times New Roman"/>
                        </a:rPr>
                        <a:t>Number</a:t>
                      </a:r>
                    </a:p>
                  </a:txBody>
                  <a:tcPr marL="67525" marR="675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10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7525" marR="675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 NULL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7525" marR="675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Decribes no of App can be made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7525" marR="675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75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5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7525" marR="675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Duration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7525" marR="675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latin typeface="Times New Roman"/>
                          <a:ea typeface="Times New Roman"/>
                          <a:cs typeface="Times New Roman"/>
                        </a:rPr>
                        <a:t>Number</a:t>
                      </a:r>
                    </a:p>
                  </a:txBody>
                  <a:tcPr marL="67525" marR="675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10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7525" marR="675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 NULL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7525" marR="675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dirty="0" err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Decribes</a:t>
                      </a:r>
                      <a:r>
                        <a:rPr lang="en-I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duration of pricing</a:t>
                      </a:r>
                      <a:endParaRPr lang="en-IN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7525" marR="6752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643306" y="4071942"/>
            <a:ext cx="1719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/>
              <a:t>Table 15 Price</a:t>
            </a:r>
            <a:endParaRPr lang="en-IN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42910" y="4714884"/>
          <a:ext cx="8001055" cy="1000132"/>
        </p:xfrm>
        <a:graphic>
          <a:graphicData uri="http://schemas.openxmlformats.org/drawingml/2006/table">
            <a:tbl>
              <a:tblPr/>
              <a:tblGrid>
                <a:gridCol w="640084"/>
                <a:gridCol w="1520201"/>
                <a:gridCol w="1065740"/>
                <a:gridCol w="536071"/>
                <a:gridCol w="1172955"/>
                <a:gridCol w="3066004"/>
              </a:tblGrid>
              <a:tr h="30956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Sr no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Column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Data Type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Size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Constraints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Description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33337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Payment_Id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Number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10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Primary Key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Assign Unique Id to payment. 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Payment_name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Varchar2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20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NOTNULL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Name payment gateway (</a:t>
                      </a:r>
                      <a:r>
                        <a:rPr lang="en-IN" sz="1200" dirty="0" err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paypal</a:t>
                      </a:r>
                      <a:r>
                        <a:rPr lang="en-I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). </a:t>
                      </a:r>
                      <a:endParaRPr lang="en-IN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3428992" y="5857892"/>
            <a:ext cx="3001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/>
              <a:t>Table 16 Payment Method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714348" y="500042"/>
          <a:ext cx="7786742" cy="2143141"/>
        </p:xfrm>
        <a:graphic>
          <a:graphicData uri="http://schemas.openxmlformats.org/drawingml/2006/table">
            <a:tbl>
              <a:tblPr/>
              <a:tblGrid>
                <a:gridCol w="622939"/>
                <a:gridCol w="1479481"/>
                <a:gridCol w="1037194"/>
                <a:gridCol w="521712"/>
                <a:gridCol w="1141537"/>
                <a:gridCol w="2983879"/>
              </a:tblGrid>
              <a:tr h="30616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Sr no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Column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Data Type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Size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Constraints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Description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30616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Payment_Id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Number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10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Foreign Key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Uses payment Id. 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16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Pay_method_Id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Number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10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NOTNULL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Assign Unique Id to Pay Method.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16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App_Id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Number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10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Foreign Key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Uses App Id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16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User_Name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Varchar2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20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 NULL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Gives User name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16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5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Password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Password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20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 NULL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Password of the user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16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6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Signature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Varchar2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20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 NULL</a:t>
                      </a:r>
                      <a:endParaRPr lang="en-IN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Provide sign for authentication.</a:t>
                      </a:r>
                      <a:endParaRPr lang="en-IN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3357554" y="2714620"/>
            <a:ext cx="3129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/>
              <a:t>Table 17 Payment Gateway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 SHOTS</a:t>
            </a:r>
            <a:endParaRPr lang="en-US" dirty="0"/>
          </a:p>
        </p:txBody>
      </p:sp>
      <p:pic>
        <p:nvPicPr>
          <p:cNvPr id="5" name="Picture 4" descr="C:\Users\HP-PC\Desktop\home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56792"/>
            <a:ext cx="9144000" cy="5301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0" y="1196752"/>
            <a:ext cx="302433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User Home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HP-PC\Desktop\ad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32656"/>
            <a:ext cx="9144000" cy="6525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0"/>
            <a:ext cx="302433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Login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P-PC\Desktop\reg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04664"/>
            <a:ext cx="9144000" cy="6453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0" y="0"/>
            <a:ext cx="302433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Registration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N" dirty="0" smtClean="0">
                <a:solidFill>
                  <a:schemeClr val="tx2"/>
                </a:solidFill>
              </a:rPr>
              <a:t>Introduction</a:t>
            </a:r>
            <a:r>
              <a:rPr lang="en-US" dirty="0" smtClean="0">
                <a:solidFill>
                  <a:schemeClr val="tx2"/>
                </a:solidFill>
              </a:rPr>
              <a:t>(CONT..)</a:t>
            </a:r>
            <a:endParaRPr lang="en-IN" dirty="0" smtClean="0">
              <a:solidFill>
                <a:schemeClr val="tx2"/>
              </a:solidFill>
            </a:endParaRPr>
          </a:p>
        </p:txBody>
      </p:sp>
      <p:sp>
        <p:nvSpPr>
          <p:cNvPr id="4099" name="Content Placeholder 2"/>
          <p:cNvSpPr>
            <a:spLocks noGrp="1"/>
          </p:cNvSpPr>
          <p:nvPr>
            <p:ph sz="quarter" idx="1"/>
          </p:nvPr>
        </p:nvSpPr>
        <p:spPr>
          <a:xfrm>
            <a:off x="683568" y="1700213"/>
            <a:ext cx="8101012" cy="5157787"/>
          </a:xfrm>
        </p:spPr>
        <p:txBody>
          <a:bodyPr/>
          <a:lstStyle/>
          <a:p>
            <a:pPr algn="just" eaLnBrk="1" hangingPunct="1"/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As millions of consumers today turn to their smartphones and tablets to shop, search, order, and pay, even the smallest businesses need to reach their customers on mobile devices.</a:t>
            </a:r>
          </a:p>
          <a:p>
            <a:pPr algn="just" eaLnBrk="1" hangingPunct="1"/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 eaLnBrk="1" hangingPunct="1"/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The apps are actually universal: app maker's platform creates them in HTML5, a programming language supported by most smartphones.</a:t>
            </a:r>
          </a:p>
          <a:p>
            <a:pPr algn="just" eaLnBrk="1" hangingPunct="1"/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 eaLnBrk="1" hangingPunct="1"/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In addition, the Console keeps track of app activities: It provides businesses with information about how the app is being used, such as which offers the customers are taking advantage of and their favourite feature of the app.</a:t>
            </a:r>
          </a:p>
          <a:p>
            <a:pPr algn="just" eaLnBrk="1" hangingPunct="1"/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 eaLnBrk="1" hangingPunct="1"/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HP-PC\Desktop\reg with validation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04664"/>
            <a:ext cx="9144000" cy="6453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0" y="0"/>
            <a:ext cx="302433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Registration with validation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HP-PC\Desktop\invalid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04665"/>
            <a:ext cx="9144000" cy="6453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0"/>
            <a:ext cx="302433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Alert on invalid login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HP-PC\Desktop\After login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04664"/>
            <a:ext cx="9144000" cy="6453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0"/>
            <a:ext cx="302433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User screen After Login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P-PC\Desktop\create app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32656"/>
            <a:ext cx="9144000" cy="6525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0" y="0"/>
            <a:ext cx="302433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Naming Application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HP-PC\Desktop\applayout selection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04663"/>
            <a:ext cx="9144000" cy="645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0"/>
            <a:ext cx="302433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Selection of layout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HP-PC\Desktop\create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32656"/>
            <a:ext cx="9144000" cy="6525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0"/>
            <a:ext cx="302433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Create App Page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HP-PC\Desktop\screen1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76673"/>
            <a:ext cx="9144000" cy="6381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0"/>
            <a:ext cx="302433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App page 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HP-PC\Desktop\screen2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76672"/>
            <a:ext cx="9144000" cy="6381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0"/>
            <a:ext cx="302433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App Page 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HP-PC\Desktop\screen3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48680"/>
            <a:ext cx="9144000" cy="6309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0"/>
            <a:ext cx="302433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App Page 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HP-PC\Desktop\screen4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04664"/>
            <a:ext cx="9144000" cy="6453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0"/>
            <a:ext cx="302433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App Page 4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3568" y="2204864"/>
            <a:ext cx="8229600" cy="4065315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The Main purpose behind creating this system is to help the user for  creating a mobile application.</a:t>
            </a:r>
          </a:p>
          <a:p>
            <a:pPr marL="0" indent="0">
              <a:buNone/>
            </a:pPr>
            <a:endParaRPr lang="en-US" sz="2400" dirty="0" smtClean="0"/>
          </a:p>
          <a:p>
            <a:pPr>
              <a:buFont typeface="Wingdings" pitchFamily="2" charset="2"/>
              <a:buChar char="§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One Platform and Multiple OS supported by App-Maker. User can create mobile application in different platforms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HP-PC\Desktop\screen5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76672"/>
            <a:ext cx="9144000" cy="6381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0"/>
            <a:ext cx="302433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App Page 5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HP-PC\Desktop\features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48680"/>
            <a:ext cx="9144000" cy="6309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0"/>
            <a:ext cx="302433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Features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HP-PC\Desktop\about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48680"/>
            <a:ext cx="9144000" cy="6309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0"/>
            <a:ext cx="302433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About us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P-PC\Desktop\screenshot\pric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76672"/>
            <a:ext cx="9147600" cy="6381328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0" y="0"/>
            <a:ext cx="302433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Pricing Plans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P-PC\Desktop\screenshot\appdas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48680"/>
            <a:ext cx="9144000" cy="630932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0" y="0"/>
            <a:ext cx="302433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Application Dashboard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P-PC\Desktop\screenshot\reportdas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76672"/>
            <a:ext cx="9144000" cy="2963059"/>
          </a:xfrm>
          <a:prstGeom prst="rect">
            <a:avLst/>
          </a:prstGeom>
          <a:noFill/>
        </p:spPr>
      </p:pic>
      <p:pic>
        <p:nvPicPr>
          <p:cNvPr id="2051" name="Picture 3" descr="C:\Users\HP-PC\Desktop\screenshot\userrepor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861048"/>
            <a:ext cx="9324528" cy="2996952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0" y="0"/>
            <a:ext cx="302433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Analytical Report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P-PC\Desktop\screenshot\push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76672"/>
            <a:ext cx="9144000" cy="2736304"/>
          </a:xfrm>
          <a:prstGeom prst="rect">
            <a:avLst/>
          </a:prstGeom>
          <a:noFill/>
        </p:spPr>
      </p:pic>
      <p:pic>
        <p:nvPicPr>
          <p:cNvPr id="4099" name="Picture 3" descr="C:\Users\HP-PC\Desktop\screenshot\push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366145"/>
            <a:ext cx="9144000" cy="3491855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0" y="0"/>
            <a:ext cx="302433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Push Notification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HP-PC\Desktop\screenshot\myprofile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76672"/>
            <a:ext cx="8964488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C:\Users\HP-PC\Desktop\screenshot\edit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573016"/>
            <a:ext cx="9144000" cy="328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0"/>
            <a:ext cx="302433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Edit/Update Profile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P-PC\Desktop\screenshot\pla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04664"/>
            <a:ext cx="9144000" cy="3465041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-60960" y="0"/>
            <a:ext cx="302433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User Plan/Upgrade plan</a:t>
            </a:r>
            <a:endParaRPr lang="en-US" dirty="0"/>
          </a:p>
        </p:txBody>
      </p:sp>
      <p:pic>
        <p:nvPicPr>
          <p:cNvPr id="5123" name="Picture 3" descr="C:\Users\HP-PC\Desktop\screenshot\planselecti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896109"/>
            <a:ext cx="9144000" cy="296189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79712" y="260648"/>
            <a:ext cx="5472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Admin Module</a:t>
            </a:r>
            <a:endParaRPr lang="en-US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302433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Admin Login</a:t>
            </a:r>
            <a:endParaRPr lang="en-US" dirty="0"/>
          </a:p>
        </p:txBody>
      </p:sp>
      <p:pic>
        <p:nvPicPr>
          <p:cNvPr id="6146" name="Picture 2" descr="C:\Users\HP-PC\Desktop\PROJECT\screens updated\a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36712"/>
            <a:ext cx="9144000" cy="60212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Literature Review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1560" y="1844824"/>
            <a:ext cx="8229600" cy="4525963"/>
          </a:xfrm>
        </p:spPr>
        <p:txBody>
          <a:bodyPr/>
          <a:lstStyle/>
          <a:p>
            <a:pPr eaLnBrk="1" hangingPunct="1">
              <a:defRPr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Websites:-</a:t>
            </a:r>
          </a:p>
          <a:p>
            <a:pPr marL="0" indent="0" eaLnBrk="1" hangingPunct="1">
              <a:buNone/>
              <a:defRPr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buFont typeface="Century Gothic" pitchFamily="34" charset="0"/>
              <a:buNone/>
              <a:defRPr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App-builder.com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:-This website provides good functionalities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such as Style &amp; 		navigation, report generation, connectivity to  Social sites, 		but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it is lacking in Attractive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UI</a:t>
            </a:r>
          </a:p>
          <a:p>
            <a:pPr marL="0" indent="0" eaLnBrk="1" hangingPunct="1">
              <a:buFont typeface="Century Gothic" pitchFamily="34" charset="0"/>
              <a:buNone/>
              <a:defRPr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 eaLnBrk="1" hangingPunct="1">
              <a:buFont typeface="Century Gothic" pitchFamily="34" charset="0"/>
              <a:buNone/>
              <a:defRPr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Como.com:-  	This website provide monetization and coupens but  lacking 		in Pricing plans that are to provide to user for app-creation.</a:t>
            </a:r>
          </a:p>
          <a:p>
            <a:pPr marL="0" indent="0" eaLnBrk="1" hangingPunct="1">
              <a:buFont typeface="Century Gothic" pitchFamily="34" charset="0"/>
              <a:buNone/>
              <a:defRPr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 eaLnBrk="1" hangingPunct="1">
              <a:buFont typeface="Century Gothic" pitchFamily="34" charset="0"/>
              <a:buNone/>
              <a:defRPr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Appery.io.com</a:t>
            </a:r>
            <a:r>
              <a:rPr lang="en-IN" sz="2000" dirty="0"/>
              <a:t> </a:t>
            </a:r>
            <a:r>
              <a:rPr lang="en-IN" sz="2000" dirty="0" smtClean="0"/>
              <a:t>:- 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This website provides drag and drop features and many pre 		defined templates for app-creation but does not provide 		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Qrcode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facility.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58902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HP-PC\Desktop\screenshot\adminHom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48680"/>
            <a:ext cx="9140818" cy="630932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0" y="0"/>
            <a:ext cx="302433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Admin Home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HP-PC\Desktop\screenshot\recentlycheckou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20688"/>
            <a:ext cx="2381226" cy="2648228"/>
          </a:xfrm>
          <a:prstGeom prst="rect">
            <a:avLst/>
          </a:prstGeom>
          <a:noFill/>
        </p:spPr>
      </p:pic>
      <p:pic>
        <p:nvPicPr>
          <p:cNvPr id="8196" name="Picture 4" descr="C:\Users\HP-PC\Desktop\screenshot\Createdap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548680"/>
            <a:ext cx="2522155" cy="2614711"/>
          </a:xfrm>
          <a:prstGeom prst="rect">
            <a:avLst/>
          </a:prstGeom>
          <a:noFill/>
        </p:spPr>
      </p:pic>
      <p:pic>
        <p:nvPicPr>
          <p:cNvPr id="8197" name="Picture 5" descr="C:\Users\HP-PC\Desktop\screenshot\Recently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3212976"/>
            <a:ext cx="4294750" cy="2132856"/>
          </a:xfrm>
          <a:prstGeom prst="rect">
            <a:avLst/>
          </a:prstGeom>
          <a:noFill/>
        </p:spPr>
      </p:pic>
      <p:pic>
        <p:nvPicPr>
          <p:cNvPr id="8198" name="Picture 6" descr="C:\Users\HP-PC\Desktop\screenshot\recentlyregistered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501008"/>
            <a:ext cx="4355976" cy="3356992"/>
          </a:xfrm>
          <a:prstGeom prst="rect">
            <a:avLst/>
          </a:prstGeom>
          <a:noFill/>
        </p:spPr>
      </p:pic>
      <p:pic>
        <p:nvPicPr>
          <p:cNvPr id="8199" name="Picture 7" descr="C:\Users\HP-PC\Desktop\screenshot\Appbypla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07370" y="188640"/>
            <a:ext cx="3936630" cy="288032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0" y="0"/>
            <a:ext cx="302433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Charts/Tables</a:t>
            </a:r>
            <a:endParaRPr lang="en-US" dirty="0"/>
          </a:p>
        </p:txBody>
      </p:sp>
      <p:pic>
        <p:nvPicPr>
          <p:cNvPr id="8200" name="Picture 8" descr="C:\Users\HP-PC\Desktop\screenshot\AdminRatio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55976" y="5517232"/>
            <a:ext cx="4608512" cy="13407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HP-PC\Desktop\screenshot\featur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20688"/>
            <a:ext cx="9144000" cy="623731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0" y="0"/>
            <a:ext cx="302433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Manage Features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302433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Add New Features</a:t>
            </a:r>
            <a:endParaRPr lang="en-US" dirty="0"/>
          </a:p>
        </p:txBody>
      </p:sp>
      <p:pic>
        <p:nvPicPr>
          <p:cNvPr id="10242" name="Picture 2" descr="C:\Users\HP-PC\Desktop\screenshot\features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40" y="476672"/>
            <a:ext cx="9115260" cy="638132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302433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Feature Added</a:t>
            </a:r>
            <a:endParaRPr lang="en-US" dirty="0"/>
          </a:p>
        </p:txBody>
      </p:sp>
      <p:pic>
        <p:nvPicPr>
          <p:cNvPr id="11266" name="Picture 2" descr="C:\Users\HP-PC\Desktop\screenshot\features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04664"/>
            <a:ext cx="9144000" cy="64023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377991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Edit Features/Updated Features</a:t>
            </a:r>
            <a:endParaRPr lang="en-US" dirty="0"/>
          </a:p>
        </p:txBody>
      </p:sp>
      <p:pic>
        <p:nvPicPr>
          <p:cNvPr id="12290" name="Picture 2" descr="C:\Users\HP-PC\Desktop\screenshot\updat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76672"/>
            <a:ext cx="9144000" cy="3024336"/>
          </a:xfrm>
          <a:prstGeom prst="rect">
            <a:avLst/>
          </a:prstGeom>
          <a:noFill/>
        </p:spPr>
      </p:pic>
      <p:pic>
        <p:nvPicPr>
          <p:cNvPr id="12291" name="Picture 3" descr="C:\Users\HP-PC\Desktop\screenshot\update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822992"/>
            <a:ext cx="9144000" cy="30350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413995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Delete Features/Updated Feature</a:t>
            </a:r>
            <a:endParaRPr lang="en-US" dirty="0"/>
          </a:p>
        </p:txBody>
      </p:sp>
      <p:pic>
        <p:nvPicPr>
          <p:cNvPr id="14338" name="Picture 2" descr="C:\Users\HP-PC\Desktop\screenshot\delet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76672"/>
            <a:ext cx="9144000" cy="3024336"/>
          </a:xfrm>
          <a:prstGeom prst="rect">
            <a:avLst/>
          </a:prstGeom>
          <a:noFill/>
        </p:spPr>
      </p:pic>
      <p:pic>
        <p:nvPicPr>
          <p:cNvPr id="14339" name="Picture 3" descr="C:\Users\HP-PC\Desktop\screenshot\delete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573016"/>
            <a:ext cx="9144000" cy="344765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302433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Manage Platform</a:t>
            </a:r>
            <a:endParaRPr lang="en-US" dirty="0"/>
          </a:p>
        </p:txBody>
      </p:sp>
      <p:pic>
        <p:nvPicPr>
          <p:cNvPr id="13314" name="Picture 2" descr="C:\Users\HP-PC\Desktop\screenshot\server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5847" y="404664"/>
            <a:ext cx="9169847" cy="6453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302433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Edit/Updated Platform</a:t>
            </a:r>
            <a:endParaRPr lang="en-US" dirty="0"/>
          </a:p>
        </p:txBody>
      </p:sp>
      <p:pic>
        <p:nvPicPr>
          <p:cNvPr id="15362" name="Picture 2" descr="C:\Users\HP-PC\Desktop\screenshot\editPlatfor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04664"/>
            <a:ext cx="9144000" cy="2808312"/>
          </a:xfrm>
          <a:prstGeom prst="rect">
            <a:avLst/>
          </a:prstGeom>
          <a:noFill/>
        </p:spPr>
      </p:pic>
      <p:pic>
        <p:nvPicPr>
          <p:cNvPr id="15363" name="Picture 3" descr="C:\Users\HP-PC\Desktop\screenshot\updatepla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335759"/>
            <a:ext cx="9144000" cy="352224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435597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Add Platform/Updated Platform</a:t>
            </a:r>
            <a:endParaRPr lang="en-US" dirty="0"/>
          </a:p>
        </p:txBody>
      </p:sp>
      <p:pic>
        <p:nvPicPr>
          <p:cNvPr id="16386" name="Picture 2" descr="C:\Users\HP-PC\Desktop\screenshot\addplatfor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04664"/>
            <a:ext cx="9144000" cy="3029769"/>
          </a:xfrm>
          <a:prstGeom prst="rect">
            <a:avLst/>
          </a:prstGeom>
          <a:noFill/>
        </p:spPr>
      </p:pic>
      <p:pic>
        <p:nvPicPr>
          <p:cNvPr id="16387" name="Picture 3" descr="C:\Users\HP-PC\Desktop\screenshot\platfomad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645024"/>
            <a:ext cx="9144000" cy="32129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Proposed Solution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9552" y="1844824"/>
            <a:ext cx="8229600" cy="4525963"/>
          </a:xfrm>
        </p:spPr>
        <p:txBody>
          <a:bodyPr/>
          <a:lstStyle/>
          <a:p>
            <a:r>
              <a:rPr lang="en-US" altLang="en-US" sz="2400" dirty="0">
                <a:latin typeface="Times New Roman" pitchFamily="18" charset="0"/>
                <a:cs typeface="Times New Roman" pitchFamily="18" charset="0"/>
              </a:rPr>
              <a:t>The main drawbacks of existing websites led us to develop a user friendly website </a:t>
            </a:r>
            <a:r>
              <a:rPr lang="en-US" altLang="en-US" sz="2400" dirty="0" smtClean="0">
                <a:latin typeface="Times New Roman" pitchFamily="18" charset="0"/>
                <a:cs typeface="Times New Roman" pitchFamily="18" charset="0"/>
              </a:rPr>
              <a:t>App-Maker.</a:t>
            </a:r>
          </a:p>
          <a:p>
            <a:r>
              <a:rPr lang="en-US" altLang="en-US" sz="2400" dirty="0" smtClean="0">
                <a:latin typeface="Times New Roman" pitchFamily="18" charset="0"/>
                <a:cs typeface="Times New Roman" pitchFamily="18" charset="0"/>
              </a:rPr>
              <a:t>No website offers two platform together for building mobile application.</a:t>
            </a:r>
            <a:endParaRPr lang="en-US" alt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en-US" sz="2400" dirty="0">
                <a:latin typeface="Times New Roman" pitchFamily="18" charset="0"/>
                <a:cs typeface="Times New Roman" pitchFamily="18" charset="0"/>
              </a:rPr>
              <a:t>Most problems would be solved and the expectations of the current users of these sites would be satisfied through </a:t>
            </a:r>
            <a:r>
              <a:rPr lang="en-US" altLang="en-US" sz="2400" dirty="0" smtClean="0">
                <a:latin typeface="Times New Roman" pitchFamily="18" charset="0"/>
                <a:cs typeface="Times New Roman" pitchFamily="18" charset="0"/>
              </a:rPr>
              <a:t>App-Maker </a:t>
            </a:r>
            <a:r>
              <a:rPr lang="en-US" altLang="en-US" sz="2400" dirty="0">
                <a:latin typeface="Times New Roman" pitchFamily="18" charset="0"/>
                <a:cs typeface="Times New Roman" pitchFamily="18" charset="0"/>
              </a:rPr>
              <a:t>as it will </a:t>
            </a:r>
            <a:r>
              <a:rPr lang="en-US" altLang="en-US" sz="2400" dirty="0" smtClean="0">
                <a:latin typeface="Times New Roman" pitchFamily="18" charset="0"/>
                <a:cs typeface="Times New Roman" pitchFamily="18" charset="0"/>
              </a:rPr>
              <a:t>provide Attractive UI, Best pricing plans, </a:t>
            </a:r>
            <a:r>
              <a:rPr lang="en-US" altLang="en-US" sz="2400" dirty="0" err="1" smtClean="0">
                <a:latin typeface="Times New Roman" pitchFamily="18" charset="0"/>
                <a:cs typeface="Times New Roman" pitchFamily="18" charset="0"/>
              </a:rPr>
              <a:t>Qrcode</a:t>
            </a:r>
            <a:r>
              <a:rPr lang="en-US" altLang="en-US" sz="2400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altLang="en-US" sz="2400" dirty="0">
                <a:latin typeface="Times New Roman" pitchFamily="18" charset="0"/>
                <a:cs typeface="Times New Roman" pitchFamily="18" charset="0"/>
              </a:rPr>
              <a:t>other such exciting and new features.</a:t>
            </a:r>
          </a:p>
          <a:p>
            <a:r>
              <a:rPr lang="en-US" altLang="en-US" sz="2400" dirty="0">
                <a:latin typeface="Times New Roman" pitchFamily="18" charset="0"/>
                <a:cs typeface="Times New Roman" pitchFamily="18" charset="0"/>
              </a:rPr>
              <a:t>Thus</a:t>
            </a:r>
            <a:r>
              <a:rPr lang="en-US" altLang="en-US" sz="2400" dirty="0" smtClean="0">
                <a:latin typeface="Times New Roman" pitchFamily="18" charset="0"/>
                <a:cs typeface="Times New Roman" pitchFamily="18" charset="0"/>
              </a:rPr>
              <a:t>, as </a:t>
            </a:r>
            <a:r>
              <a:rPr lang="en-US" altLang="en-US" sz="2400" dirty="0">
                <a:latin typeface="Times New Roman" pitchFamily="18" charset="0"/>
                <a:cs typeface="Times New Roman" pitchFamily="18" charset="0"/>
              </a:rPr>
              <a:t>a solution to the problems mentioned above, a website </a:t>
            </a:r>
            <a:r>
              <a:rPr lang="en-US" altLang="en-US" sz="2400" dirty="0" smtClean="0">
                <a:latin typeface="Times New Roman" pitchFamily="18" charset="0"/>
                <a:cs typeface="Times New Roman" pitchFamily="18" charset="0"/>
              </a:rPr>
              <a:t>App-Maker </a:t>
            </a:r>
            <a:r>
              <a:rPr lang="en-US" altLang="en-US" sz="2400" dirty="0">
                <a:latin typeface="Times New Roman" pitchFamily="18" charset="0"/>
                <a:cs typeface="Times New Roman" pitchFamily="18" charset="0"/>
              </a:rPr>
              <a:t>is being developed by us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xmlns="" val="389279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399593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Delete Platform/Updated Platform</a:t>
            </a:r>
            <a:endParaRPr lang="en-US" dirty="0"/>
          </a:p>
        </p:txBody>
      </p:sp>
      <p:pic>
        <p:nvPicPr>
          <p:cNvPr id="17410" name="Picture 2" descr="C:\Users\HP-PC\Desktop\screenshot\platformdelet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48680"/>
            <a:ext cx="9144000" cy="2748648"/>
          </a:xfrm>
          <a:prstGeom prst="rect">
            <a:avLst/>
          </a:prstGeom>
          <a:noFill/>
        </p:spPr>
      </p:pic>
      <p:pic>
        <p:nvPicPr>
          <p:cNvPr id="17411" name="Picture 3" descr="C:\Users\HP-PC\Desktop\screenshot\updatepla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501008"/>
            <a:ext cx="9144000" cy="33569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507605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Manage Payment Gateway/Manage Pricing Plan</a:t>
            </a:r>
            <a:endParaRPr lang="en-US" dirty="0"/>
          </a:p>
        </p:txBody>
      </p:sp>
      <p:pic>
        <p:nvPicPr>
          <p:cNvPr id="18434" name="Picture 2" descr="C:\Users\HP-PC\Desktop\screenshot\paymentgatwa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04665"/>
            <a:ext cx="9144000" cy="3168352"/>
          </a:xfrm>
          <a:prstGeom prst="rect">
            <a:avLst/>
          </a:prstGeom>
          <a:noFill/>
        </p:spPr>
      </p:pic>
      <p:pic>
        <p:nvPicPr>
          <p:cNvPr id="18435" name="Picture 3" descr="C:\Users\HP-PC\Desktop\screenshot\pricingpl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717033"/>
            <a:ext cx="9144000" cy="31409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302433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User Report</a:t>
            </a:r>
            <a:endParaRPr lang="en-US" dirty="0"/>
          </a:p>
        </p:txBody>
      </p:sp>
      <p:pic>
        <p:nvPicPr>
          <p:cNvPr id="21506" name="Picture 2" descr="C:\Users\HP-PC\Desktop\screenshot\ReportUs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76672"/>
            <a:ext cx="9144000" cy="638132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302433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Apps Report</a:t>
            </a:r>
            <a:endParaRPr lang="en-US" dirty="0"/>
          </a:p>
        </p:txBody>
      </p:sp>
      <p:pic>
        <p:nvPicPr>
          <p:cNvPr id="22530" name="Picture 2" descr="C:\Users\HP-PC\Desktop\screenshot\appsrepor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76672"/>
            <a:ext cx="9144000" cy="638132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302433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User wise App Report</a:t>
            </a:r>
            <a:endParaRPr lang="en-US" dirty="0"/>
          </a:p>
        </p:txBody>
      </p:sp>
      <p:pic>
        <p:nvPicPr>
          <p:cNvPr id="19459" name="Picture 3" descr="C:\Users\HP-PC\Desktop\screenshot\userW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76672"/>
            <a:ext cx="9144000" cy="638132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302433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User Payment Report</a:t>
            </a:r>
            <a:endParaRPr lang="en-US" dirty="0"/>
          </a:p>
        </p:txBody>
      </p:sp>
      <p:pic>
        <p:nvPicPr>
          <p:cNvPr id="20482" name="Picture 2" descr="C:\Users\HP-PC\Desktop\screenshot\userpaymen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8656" y="476672"/>
            <a:ext cx="9222655" cy="638132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23528" y="1556792"/>
            <a:ext cx="8503920" cy="4572000"/>
          </a:xfrm>
        </p:spPr>
        <p:txBody>
          <a:bodyPr/>
          <a:lstStyle/>
          <a:p>
            <a:pPr lvl="0" fontAlgn="base"/>
            <a:r>
              <a:rPr lang="en-IN" dirty="0" smtClean="0"/>
              <a:t>The main drawbacks of existing websites led us to develop a user friendly website App-maker.</a:t>
            </a:r>
            <a:endParaRPr lang="en-US" dirty="0" smtClean="0"/>
          </a:p>
          <a:p>
            <a:pPr lvl="0" fontAlgn="base"/>
            <a:r>
              <a:rPr lang="en-IN" dirty="0" smtClean="0"/>
              <a:t>Most problems would be solved and the expectations of the current users of these sites would be satisfied through App-maker as it will provide rich UI, Promotional tools, Multiple platform  and other such exciting and new features.</a:t>
            </a:r>
            <a:endParaRPr lang="en-US" dirty="0" smtClean="0"/>
          </a:p>
          <a:p>
            <a:pPr lvl="0" fontAlgn="base"/>
            <a:r>
              <a:rPr lang="en-IN" dirty="0" smtClean="0"/>
              <a:t>Thus, as a solution to the problems mentioned above, a website App-maker is being developed by us.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Future Work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9552" y="1700808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dirty="0" smtClean="0"/>
              <a:t>This system will try to implement following in future:</a:t>
            </a:r>
            <a:endParaRPr lang="en-US" dirty="0" smtClean="0"/>
          </a:p>
          <a:p>
            <a:pPr lvl="0"/>
            <a:r>
              <a:rPr lang="en-IN" dirty="0" smtClean="0"/>
              <a:t>Providing advertisement and coupons in the mobile application.</a:t>
            </a:r>
            <a:endParaRPr lang="en-US" dirty="0" smtClean="0"/>
          </a:p>
          <a:p>
            <a:pPr lvl="0"/>
            <a:r>
              <a:rPr lang="en-IN" dirty="0" smtClean="0"/>
              <a:t>Changes in IOS or to implement smoothly in Macintosh.</a:t>
            </a:r>
            <a:endParaRPr lang="en-US" dirty="0" smtClean="0"/>
          </a:p>
          <a:p>
            <a:pPr lvl="0"/>
            <a:r>
              <a:rPr lang="en-IN" dirty="0" smtClean="0"/>
              <a:t>Try to integrate content of website/</a:t>
            </a:r>
            <a:r>
              <a:rPr lang="en-IN" dirty="0" err="1" smtClean="0"/>
              <a:t>facebook</a:t>
            </a:r>
            <a:r>
              <a:rPr lang="en-IN" dirty="0" smtClean="0"/>
              <a:t> by just pasting </a:t>
            </a:r>
            <a:r>
              <a:rPr lang="en-IN" dirty="0" err="1" smtClean="0"/>
              <a:t>url</a:t>
            </a:r>
            <a:r>
              <a:rPr lang="en-IN" dirty="0" smtClean="0"/>
              <a:t> into mobile application.</a:t>
            </a:r>
            <a:endParaRPr lang="en-US" dirty="0" smtClean="0"/>
          </a:p>
          <a:p>
            <a:pPr lvl="0"/>
            <a:r>
              <a:rPr lang="en-IN" dirty="0" smtClean="0"/>
              <a:t>Try to implement on windows platform.</a:t>
            </a:r>
            <a:endParaRPr lang="en-US" dirty="0" smtClean="0"/>
          </a:p>
          <a:p>
            <a:r>
              <a:rPr lang="en-IN" dirty="0" smtClean="0"/>
              <a:t>Will integrate </a:t>
            </a:r>
            <a:r>
              <a:rPr lang="en-IN" dirty="0" err="1" smtClean="0"/>
              <a:t>paypal</a:t>
            </a:r>
            <a:r>
              <a:rPr lang="en-IN" dirty="0" smtClean="0"/>
              <a:t> as our Payment Gateway</a:t>
            </a:r>
            <a:endParaRPr lang="en-US" altLang="en-US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6341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1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854280"/>
          </a:xfrm>
        </p:spPr>
        <p:txBody>
          <a:bodyPr>
            <a:normAutofit fontScale="62500" lnSpcReduction="20000"/>
          </a:bodyPr>
          <a:lstStyle/>
          <a:p>
            <a:r>
              <a:rPr lang="en-IN" dirty="0" smtClean="0"/>
              <a:t>1] </a:t>
            </a:r>
            <a:r>
              <a:rPr lang="en-IN" dirty="0" smtClean="0"/>
              <a:t>Michael R </a:t>
            </a:r>
            <a:r>
              <a:rPr lang="en-IN" dirty="0" err="1" smtClean="0"/>
              <a:t>Blaha</a:t>
            </a:r>
            <a:r>
              <a:rPr lang="en-IN" dirty="0" smtClean="0"/>
              <a:t>, James R </a:t>
            </a:r>
            <a:r>
              <a:rPr lang="en-IN" dirty="0" err="1" smtClean="0"/>
              <a:t>Rumbaugh</a:t>
            </a:r>
            <a:r>
              <a:rPr lang="en-IN" dirty="0" smtClean="0"/>
              <a:t>, Object Oriented Modelling and Design with UML, 2nd</a:t>
            </a:r>
            <a:endParaRPr lang="en-US" dirty="0" smtClean="0"/>
          </a:p>
          <a:p>
            <a:r>
              <a:rPr lang="en-IN" dirty="0" smtClean="0"/>
              <a:t>Edition, Pearson Publication, 2011.</a:t>
            </a:r>
            <a:endParaRPr lang="en-US" dirty="0" smtClean="0"/>
          </a:p>
          <a:p>
            <a:r>
              <a:rPr lang="en-IN" dirty="0" smtClean="0"/>
              <a:t>[2] Roger S. Pressman, Software engineering, McGraw-Hill, 2001</a:t>
            </a:r>
            <a:endParaRPr lang="en-US" dirty="0" smtClean="0"/>
          </a:p>
          <a:p>
            <a:r>
              <a:rPr lang="en-IN" dirty="0" smtClean="0"/>
              <a:t>[3] M.T </a:t>
            </a:r>
            <a:r>
              <a:rPr lang="en-IN" dirty="0" err="1" smtClean="0"/>
              <a:t>Savaliya</a:t>
            </a:r>
            <a:r>
              <a:rPr lang="en-IN" dirty="0" smtClean="0"/>
              <a:t> and </a:t>
            </a:r>
            <a:r>
              <a:rPr lang="en-IN" dirty="0" err="1" smtClean="0"/>
              <a:t>Kogent</a:t>
            </a:r>
            <a:r>
              <a:rPr lang="en-IN" dirty="0" smtClean="0"/>
              <a:t> Learning Solutions, Advance Java Technology, </a:t>
            </a:r>
            <a:r>
              <a:rPr lang="en-IN" dirty="0" err="1" smtClean="0"/>
              <a:t>Dreamtech</a:t>
            </a:r>
            <a:endParaRPr lang="en-US" dirty="0" smtClean="0"/>
          </a:p>
          <a:p>
            <a:r>
              <a:rPr lang="en-IN" dirty="0" smtClean="0"/>
              <a:t>press, 2012</a:t>
            </a:r>
            <a:endParaRPr lang="en-US" dirty="0" smtClean="0"/>
          </a:p>
          <a:p>
            <a:r>
              <a:rPr lang="en-IN" dirty="0" smtClean="0"/>
              <a:t>[4] (2013) The GOOGLE website. [Online]. Available: http://www.google.com</a:t>
            </a:r>
            <a:endParaRPr lang="en-US" dirty="0" smtClean="0"/>
          </a:p>
          <a:p>
            <a:r>
              <a:rPr lang="en-IN" dirty="0" smtClean="0"/>
              <a:t>[5] (2009-2012) The JAVA website. [Online]. Available: http://www.java2s.com</a:t>
            </a:r>
            <a:endParaRPr lang="en-US" dirty="0" smtClean="0"/>
          </a:p>
          <a:p>
            <a:r>
              <a:rPr lang="en-IN" dirty="0" smtClean="0"/>
              <a:t>[6] (2011) The Java Tutorial website. [Online]. Available: http://www.roseindia.net</a:t>
            </a:r>
            <a:endParaRPr lang="en-US" dirty="0" smtClean="0"/>
          </a:p>
          <a:p>
            <a:r>
              <a:rPr lang="en-IN" dirty="0" smtClean="0"/>
              <a:t>[7] (1999-2013) The Online Tutorial website. [Online]. Available: http://www.w3schools.com</a:t>
            </a:r>
            <a:endParaRPr lang="en-US" dirty="0" smtClean="0"/>
          </a:p>
          <a:p>
            <a:r>
              <a:rPr lang="en-IN" dirty="0" smtClean="0"/>
              <a:t>[8]App-Builder. [Online]. Available: http://www.App-builder.com</a:t>
            </a:r>
            <a:endParaRPr lang="en-US" dirty="0" smtClean="0"/>
          </a:p>
          <a:p>
            <a:r>
              <a:rPr lang="en-IN" b="1" dirty="0" smtClean="0"/>
              <a:t>[</a:t>
            </a:r>
            <a:r>
              <a:rPr lang="en-IN" dirty="0" smtClean="0"/>
              <a:t>9</a:t>
            </a:r>
            <a:r>
              <a:rPr lang="en-IN" b="1" dirty="0" smtClean="0"/>
              <a:t>] </a:t>
            </a:r>
            <a:r>
              <a:rPr lang="en-IN" dirty="0" smtClean="0"/>
              <a:t>Como. [Online]. Available: http://www.como.com</a:t>
            </a:r>
            <a:endParaRPr lang="en-US" dirty="0" smtClean="0"/>
          </a:p>
          <a:p>
            <a:r>
              <a:rPr lang="en-IN" dirty="0" smtClean="0"/>
              <a:t>[10] Appery.io.com website. [Online]. Available: http://www. Appery.io.com.com</a:t>
            </a:r>
            <a:endParaRPr lang="en-US" dirty="0" smtClean="0"/>
          </a:p>
          <a:p>
            <a:r>
              <a:rPr lang="en-IN" dirty="0" smtClean="0"/>
              <a:t>[11] </a:t>
            </a:r>
            <a:r>
              <a:rPr lang="en-IN" dirty="0" err="1" smtClean="0"/>
              <a:t>Rajib</a:t>
            </a:r>
            <a:r>
              <a:rPr lang="en-IN" dirty="0" smtClean="0"/>
              <a:t> Mall, Fundamentals of Software engineering, 3rd Edition, PHI Learning Pvt. Ltd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N" sz="4800" dirty="0" smtClean="0"/>
              <a:t>Thank you...!!!</a:t>
            </a:r>
            <a:endParaRPr lang="en-IN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INNOVATION</a:t>
            </a:r>
            <a:endParaRPr lang="en-IN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3568" y="1340768"/>
            <a:ext cx="8199437" cy="4968875"/>
          </a:xfrm>
        </p:spPr>
        <p:txBody>
          <a:bodyPr/>
          <a:lstStyle/>
          <a:p>
            <a:pPr marL="0" indent="0" eaLnBrk="1" hangingPunct="1">
              <a:buFontTx/>
              <a:buNone/>
              <a:defRPr/>
            </a:pP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defRPr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In existing  system ,if we have to make an android app then  we have to go  to andriod developer ,Similarly  for i-phone  app we have to go to i-phone developer. </a:t>
            </a:r>
          </a:p>
          <a:p>
            <a:pPr eaLnBrk="1" hangingPunct="1">
              <a:defRPr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But APP-MAKER over come this disadvantage of existing  system ,GOAL of APP-maker is  to create an application  which makes mobile app of andriod as well iphone on a single platform.</a:t>
            </a:r>
          </a:p>
          <a:p>
            <a:pPr eaLnBrk="1" hangingPunct="1">
              <a:defRPr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APP-MAKER provides facility to user of NO requirement of CODING and knowledge of any mobile application  development</a:t>
            </a:r>
          </a:p>
          <a:p>
            <a:pPr eaLnBrk="1" hangingPunct="1">
              <a:defRPr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APP-MAKER is so easy that any one can create their own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6110</TotalTime>
  <Words>2533</Words>
  <Application>Microsoft Office PowerPoint</Application>
  <PresentationFormat>On-screen Show (4:3)</PresentationFormat>
  <Paragraphs>806</Paragraphs>
  <Slides>89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0" baseType="lpstr">
      <vt:lpstr>Civic</vt:lpstr>
      <vt:lpstr>  </vt:lpstr>
      <vt:lpstr>Outline....</vt:lpstr>
      <vt:lpstr>Outline(cont..)</vt:lpstr>
      <vt:lpstr>Introduction</vt:lpstr>
      <vt:lpstr>Introduction(CONT..)</vt:lpstr>
      <vt:lpstr>Purpose</vt:lpstr>
      <vt:lpstr>Literature Review</vt:lpstr>
      <vt:lpstr>Proposed Solution</vt:lpstr>
      <vt:lpstr>INNOVATION</vt:lpstr>
      <vt:lpstr>INNOVATION(CONT..)</vt:lpstr>
      <vt:lpstr>Technology</vt:lpstr>
      <vt:lpstr>Slide 12</vt:lpstr>
      <vt:lpstr>Modules</vt:lpstr>
      <vt:lpstr>MODULE (ADMIN)</vt:lpstr>
      <vt:lpstr>MODULE (USER)</vt:lpstr>
      <vt:lpstr>Functionality</vt:lpstr>
      <vt:lpstr>Functionality(cont..)</vt:lpstr>
      <vt:lpstr>SYSTEM  REQUIREMNETS</vt:lpstr>
      <vt:lpstr>               Which model is used?   </vt:lpstr>
      <vt:lpstr>Why we use this model?</vt:lpstr>
      <vt:lpstr>SOFTWARE REQUIRENMENTS</vt:lpstr>
      <vt:lpstr>DEVELOPMENT  TOOLS</vt:lpstr>
      <vt:lpstr>Gantt Chart</vt:lpstr>
      <vt:lpstr>Diagrams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COMPANY PROFILE</vt:lpstr>
      <vt:lpstr>COMPANY PROFILE (CONT..)</vt:lpstr>
      <vt:lpstr>DATA  DICTIONARY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SCREEN SHOTS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Conclusion</vt:lpstr>
      <vt:lpstr>Future Work</vt:lpstr>
      <vt:lpstr>REFERENCES</vt:lpstr>
      <vt:lpstr>Slide 89</vt:lpstr>
    </vt:vector>
  </TitlesOfParts>
  <Company>Toshiba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Mariajose</dc:creator>
  <cp:lastModifiedBy>HP-PC</cp:lastModifiedBy>
  <cp:revision>859</cp:revision>
  <dcterms:created xsi:type="dcterms:W3CDTF">2010-05-23T14:28:12Z</dcterms:created>
  <dcterms:modified xsi:type="dcterms:W3CDTF">2015-04-22T16:00:34Z</dcterms:modified>
</cp:coreProperties>
</file>